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2" r:id="rId2"/>
    <p:sldId id="256" r:id="rId3"/>
    <p:sldId id="283" r:id="rId4"/>
    <p:sldId id="284" r:id="rId5"/>
    <p:sldId id="257" r:id="rId6"/>
    <p:sldId id="259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85" r:id="rId15"/>
    <p:sldId id="270" r:id="rId16"/>
    <p:sldId id="288" r:id="rId17"/>
    <p:sldId id="287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61" r:id="rId30"/>
    <p:sldId id="262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AA557-6F43-41AA-9434-692F3935311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B65C9-3CEA-4A3B-BC54-2CF51B1A0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64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41E2-8CD7-0B55-EF4B-EA417DC7D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50219-B78E-DC5D-01EC-1A53679A3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B95FB-0497-988A-5370-516E672D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5767F-9797-7B9B-31A1-F962849B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A7FF7-44E8-0670-9278-FEF690B0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8044-9195-02AD-740B-CE2BED4D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3A6CB-5086-D152-4F9D-360F6A5A2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C6CB2-125D-9442-70EA-DD4C8C22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EEC39-81CA-0FD7-E1AD-06FC4799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A67FF-36EB-CB40-F7DF-5288B20E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587C4-6A00-B1BB-F6C6-FDBDEBA05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83C3E-25E2-8A55-BE4E-7FD5D14C8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5073A-A7A4-2FEF-1377-06849C8F5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EC6FB-6E18-9F5E-A549-F0CE1106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71F80-1BF6-7213-85F9-7DCD9F81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5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7E02-A510-2EDF-78B3-973C867C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24BFA-1AE7-12A9-3117-BBC24EEE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3B784-3B82-0871-0D92-74CDE86E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47889-0AD9-CF02-E630-7FBCA1DC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EB022-6C53-AA71-D26A-DFEA5744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2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5F02-8200-0037-39EF-57C2B1CF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F7B0E-474A-9553-2F99-F235D2378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7943A-DD41-1832-70AF-ACE86951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57B34-4D94-784C-25CE-6E38AF8A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1A1CA-942C-BED3-3C8F-BC5135DB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2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F43C-EC93-99E0-3938-664D064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34FF1-2DDC-D081-829B-DAFB9A4D8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F4965-1611-46F2-DF35-7EEBE2197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36E25-656E-70B7-2B8D-E7612FAD3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AF4EB-8F54-5CB1-75B3-E956BAB9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4DF84-4807-8DA1-7F78-C12BD18A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0D3F-7CD5-E1AB-BD32-015E93A2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619F7-9D51-B86D-DAF4-BF6F6984A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A63F5-3047-0961-2E94-34014BC6F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EC323-DA33-D0B2-3AAC-B0371E82D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8151D-4D82-8E97-840B-BBA658EA3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4F816-142D-06A4-8D19-61FA89EB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FCED66-C572-ACC7-3AD6-BA972A01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6AF7B-E275-AFEF-9405-21FDA2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03EC-0E9C-E8E9-C90B-D95E3C4A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13D77-BD8B-669B-9B14-5085A60E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0BBBF-413E-292B-596F-41F377AF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51AB7-C3F0-345E-8625-D0DD0384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23BA6-FAF0-9328-BE1A-A68937B2B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9E6F9-3194-F733-EA22-CC379FE7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C03E3-2FEE-816C-2105-C3225E75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15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D68-BAB6-3E39-BE11-D0444404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6D92-A67D-68A5-B634-F86C19C63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B9E0C-896B-1ECD-4E96-AE0535D61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90A1E-B4F8-BBC9-3851-963EBE23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96F8F-5820-2A7A-9361-0A365716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28CA5-4253-C594-7340-8ECA5C99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5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8930-B199-F740-2A41-D04F4170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F79EE-4235-C157-D97C-7BA5F5DD7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E422B-AFA5-6BF1-57B2-051D88F03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35870-F9F1-E4F5-A593-7067F501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28996-0CA7-9C8E-422F-EBD158E6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E5384-0B0C-34AC-039A-E56D44B9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1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 trans="13000" pressure="1"/>
                    </a14:imgEffect>
                  </a14:imgLayer>
                </a14:imgProps>
              </a:ext>
            </a:extLst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E1342-D9E4-E996-CE0F-8D02ECA65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57AF9-65D4-4F7E-19BA-118B8DFF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5840E-956E-3652-FDD4-076801238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4D4F5-5007-4201-B020-69DB91811EB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7F8DF-8E91-5E2C-5CBC-0584E5F72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735D-431E-7DE7-C5C5-96058A70F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0A7A-43F6-4B47-AC71-353EB2FD4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4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47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5.png"/><Relationship Id="rId7" Type="http://schemas.openxmlformats.org/officeDocument/2006/relationships/image" Target="../media/image76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7.png"/><Relationship Id="rId7" Type="http://schemas.openxmlformats.org/officeDocument/2006/relationships/image" Target="../media/image8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com/photos/question-mark" TargetMode="Externa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photo/thank-you-message-for-card-presentation-business-expressing-gratitude-acknowledgment-gm1397892955-452185473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slide" Target="slide29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uCut_20230130_115150174">
            <a:hlinkClick r:id="" action="ppaction://media"/>
            <a:extLst>
              <a:ext uri="{FF2B5EF4-FFF2-40B4-BE49-F238E27FC236}">
                <a16:creationId xmlns:a16="http://schemas.microsoft.com/office/drawing/2014/main" id="{6CD8FA5E-30B3-52DD-8211-F2D28E06E7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2794"/>
            <a:ext cx="12192000" cy="686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44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Tm="2000">
        <p15:prstTrans prst="pageCurlDouble"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9F1107-3596-1CDD-F7EE-D8A68D20DAC8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36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TH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ORDER RUNGE KUTTA METHOD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8F60B5-D58C-22EC-348C-D6B0B3F269CF}"/>
              </a:ext>
            </a:extLst>
          </p:cNvPr>
          <p:cNvGrpSpPr/>
          <p:nvPr/>
        </p:nvGrpSpPr>
        <p:grpSpPr>
          <a:xfrm>
            <a:off x="2564960" y="956255"/>
            <a:ext cx="3531040" cy="1243357"/>
            <a:chOff x="2564960" y="956255"/>
            <a:chExt cx="3531040" cy="1243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449F96E-5F20-4359-C69A-3A9C05031E34}"/>
                    </a:ext>
                  </a:extLst>
                </p:cNvPr>
                <p:cNvSpPr txBox="1"/>
                <p:nvPr/>
              </p:nvSpPr>
              <p:spPr>
                <a:xfrm>
                  <a:off x="4188683" y="1405997"/>
                  <a:ext cx="1907317" cy="7936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449F96E-5F20-4359-C69A-3A9C05031E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8683" y="1405997"/>
                  <a:ext cx="1907317" cy="7936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D4EB4E-D4FC-D2BE-B99D-12A785B3B61C}"/>
                </a:ext>
              </a:extLst>
            </p:cNvPr>
            <p:cNvSpPr txBox="1"/>
            <p:nvPr/>
          </p:nvSpPr>
          <p:spPr>
            <a:xfrm>
              <a:off x="2564960" y="956255"/>
              <a:ext cx="3313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Differential equation,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ACF5CE-2682-6DE3-A43D-DBF3AEAE10C2}"/>
              </a:ext>
            </a:extLst>
          </p:cNvPr>
          <p:cNvGrpSpPr/>
          <p:nvPr/>
        </p:nvGrpSpPr>
        <p:grpSpPr>
          <a:xfrm>
            <a:off x="2564960" y="2187689"/>
            <a:ext cx="5946853" cy="4114166"/>
            <a:chOff x="2564960" y="2187689"/>
            <a:chExt cx="5946853" cy="4114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B394D0-2263-EE2C-A94D-6414D3AA90A4}"/>
                    </a:ext>
                  </a:extLst>
                </p:cNvPr>
                <p:cNvSpPr txBox="1"/>
                <p:nvPr/>
              </p:nvSpPr>
              <p:spPr>
                <a:xfrm>
                  <a:off x="3408300" y="2637431"/>
                  <a:ext cx="5103513" cy="7861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B394D0-2263-EE2C-A94D-6414D3AA9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300" y="2637431"/>
                  <a:ext cx="5103513" cy="7861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9DD938C-527A-0506-5D77-2AC250D92654}"/>
                    </a:ext>
                  </a:extLst>
                </p:cNvPr>
                <p:cNvSpPr txBox="1"/>
                <p:nvPr/>
              </p:nvSpPr>
              <p:spPr>
                <a:xfrm>
                  <a:off x="3947046" y="3799872"/>
                  <a:ext cx="2120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=0,1,2,3……..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9DD938C-527A-0506-5D77-2AC250D926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046" y="3799872"/>
                  <a:ext cx="2120004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332358B-B4D1-1A68-47A6-B031CB74EB37}"/>
                    </a:ext>
                  </a:extLst>
                </p:cNvPr>
                <p:cNvSpPr txBox="1"/>
                <p:nvPr/>
              </p:nvSpPr>
              <p:spPr>
                <a:xfrm>
                  <a:off x="3947046" y="4188059"/>
                  <a:ext cx="19585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h𝑓</m:t>
                        </m:r>
                        <m:d>
                          <m:d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332358B-B4D1-1A68-47A6-B031CB74E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046" y="4188059"/>
                  <a:ext cx="1958548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D7252B1-C17B-A552-565A-E1109144ECE5}"/>
                    </a:ext>
                  </a:extLst>
                </p:cNvPr>
                <p:cNvSpPr txBox="1"/>
                <p:nvPr/>
              </p:nvSpPr>
              <p:spPr>
                <a:xfrm>
                  <a:off x="3947046" y="4576246"/>
                  <a:ext cx="3020506" cy="6746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h𝑓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D7252B1-C17B-A552-565A-E1109144E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046" y="4576246"/>
                  <a:ext cx="3020506" cy="6746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6C21AE0-6046-AAFB-DD57-40D557521F79}"/>
                    </a:ext>
                  </a:extLst>
                </p:cNvPr>
                <p:cNvSpPr txBox="1"/>
                <p:nvPr/>
              </p:nvSpPr>
              <p:spPr>
                <a:xfrm>
                  <a:off x="3947046" y="5238995"/>
                  <a:ext cx="3026470" cy="6746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h𝑓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6C21AE0-6046-AAFB-DD57-40D55752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046" y="5238995"/>
                  <a:ext cx="3026470" cy="6746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D2C684-F231-5EB2-B4CB-463EF5FF98E0}"/>
                    </a:ext>
                  </a:extLst>
                </p:cNvPr>
                <p:cNvSpPr txBox="1"/>
                <p:nvPr/>
              </p:nvSpPr>
              <p:spPr>
                <a:xfrm>
                  <a:off x="3947046" y="5901745"/>
                  <a:ext cx="29685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h𝑓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D2C684-F231-5EB2-B4CB-463EF5FF9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046" y="5901745"/>
                  <a:ext cx="2968570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21677C-5CC2-FFD8-21A9-0D5C1CEAA523}"/>
                </a:ext>
              </a:extLst>
            </p:cNvPr>
            <p:cNvSpPr txBox="1"/>
            <p:nvPr/>
          </p:nvSpPr>
          <p:spPr>
            <a:xfrm>
              <a:off x="2564960" y="2187689"/>
              <a:ext cx="16866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Solution,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07B5E9-E76C-491F-9AC8-714347EDD3F5}"/>
                </a:ext>
              </a:extLst>
            </p:cNvPr>
            <p:cNvSpPr txBox="1"/>
            <p:nvPr/>
          </p:nvSpPr>
          <p:spPr>
            <a:xfrm>
              <a:off x="3408300" y="3411685"/>
              <a:ext cx="926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where,</a:t>
              </a:r>
            </a:p>
          </p:txBody>
        </p:sp>
      </p:grpSp>
      <p:sp>
        <p:nvSpPr>
          <p:cNvPr id="18" name="Flowchart: Off-page Connector 17">
            <a:extLst>
              <a:ext uri="{FF2B5EF4-FFF2-40B4-BE49-F238E27FC236}">
                <a16:creationId xmlns:a16="http://schemas.microsoft.com/office/drawing/2014/main" id="{99B551B4-DE54-0AA3-C6BD-CF81E487A9A4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9820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6A5D03-6F0A-B091-CAD7-1548EF0A59D3}"/>
                  </a:ext>
                </a:extLst>
              </p:cNvPr>
              <p:cNvSpPr txBox="1"/>
              <p:nvPr/>
            </p:nvSpPr>
            <p:spPr>
              <a:xfrm>
                <a:off x="1696430" y="2868913"/>
                <a:ext cx="8799140" cy="624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6A5D03-6F0A-B091-CAD7-1548EF0A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430" y="2868913"/>
                <a:ext cx="8799140" cy="624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ACF8B1-901E-41FA-79E7-B0D20D5B0166}"/>
                  </a:ext>
                </a:extLst>
              </p:cNvPr>
              <p:cNvSpPr txBox="1"/>
              <p:nvPr/>
            </p:nvSpPr>
            <p:spPr>
              <a:xfrm>
                <a:off x="2783491" y="1845398"/>
                <a:ext cx="6625019" cy="66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Ɵ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Ɵ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+2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+2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ACF8B1-901E-41FA-79E7-B0D20D5B0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91" y="1845398"/>
                <a:ext cx="6625019" cy="668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A3B67E2-72DF-399A-FBAD-2323683B50E9}"/>
              </a:ext>
            </a:extLst>
          </p:cNvPr>
          <p:cNvSpPr/>
          <p:nvPr/>
        </p:nvSpPr>
        <p:spPr>
          <a:xfrm>
            <a:off x="0" y="-1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SOLUTIONS OF THE EQUATION OF MOTION BY 4</a:t>
            </a:r>
            <a:r>
              <a:rPr lang="en-US" sz="3600" b="1" baseline="30000" dirty="0"/>
              <a:t>TH</a:t>
            </a:r>
            <a:r>
              <a:rPr lang="en-US" sz="3600" b="1" dirty="0"/>
              <a:t> ORDER RUNGE KUTTA METHOD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9EC52E-5838-1F64-3B6D-8AAB8FF9FD0F}"/>
              </a:ext>
            </a:extLst>
          </p:cNvPr>
          <p:cNvGrpSpPr/>
          <p:nvPr/>
        </p:nvGrpSpPr>
        <p:grpSpPr>
          <a:xfrm>
            <a:off x="333846" y="3807469"/>
            <a:ext cx="11524309" cy="2578325"/>
            <a:chOff x="333846" y="3807469"/>
            <a:chExt cx="11524309" cy="2578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0A7EB2-2205-4102-A2A8-5A60B8FC03C9}"/>
                    </a:ext>
                  </a:extLst>
                </p:cNvPr>
                <p:cNvSpPr txBox="1"/>
                <p:nvPr/>
              </p:nvSpPr>
              <p:spPr>
                <a:xfrm>
                  <a:off x="333846" y="3807469"/>
                  <a:ext cx="11524309" cy="1942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q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Ɵ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)+2(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Ɵ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sz="2400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+2(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Ɵ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)+(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Ɵ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0A7EB2-2205-4102-A2A8-5A60B8FC0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46" y="3807469"/>
                  <a:ext cx="11524309" cy="19421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5B6919-932D-4E44-9BAE-27A2FE2AD6CF}"/>
                </a:ext>
              </a:extLst>
            </p:cNvPr>
            <p:cNvGrpSpPr/>
            <p:nvPr/>
          </p:nvGrpSpPr>
          <p:grpSpPr>
            <a:xfrm>
              <a:off x="4568250" y="5985684"/>
              <a:ext cx="3055500" cy="400110"/>
              <a:chOff x="1313182" y="6326155"/>
              <a:chExt cx="3055500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6632DD5-2E98-1579-872F-936928727C5A}"/>
                      </a:ext>
                    </a:extLst>
                  </p:cNvPr>
                  <p:cNvSpPr txBox="1"/>
                  <p:nvPr/>
                </p:nvSpPr>
                <p:spPr>
                  <a:xfrm>
                    <a:off x="2248678" y="6326155"/>
                    <a:ext cx="212000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=0,1,2,3……..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6632DD5-2E98-1579-872F-936928727C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8678" y="6326155"/>
                    <a:ext cx="2120004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2F3ABD-973E-F79E-909A-95B2A3FB9AE9}"/>
                  </a:ext>
                </a:extLst>
              </p:cNvPr>
              <p:cNvSpPr txBox="1"/>
              <p:nvPr/>
            </p:nvSpPr>
            <p:spPr>
              <a:xfrm>
                <a:off x="1313182" y="6326155"/>
                <a:ext cx="9269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where,</a:t>
                </a:r>
              </a:p>
            </p:txBody>
          </p:sp>
        </p:grpSp>
      </p:grpSp>
      <p:sp>
        <p:nvSpPr>
          <p:cNvPr id="21" name="Flowchart: Off-page Connector 20">
            <a:extLst>
              <a:ext uri="{FF2B5EF4-FFF2-40B4-BE49-F238E27FC236}">
                <a16:creationId xmlns:a16="http://schemas.microsoft.com/office/drawing/2014/main" id="{A336FBA9-4F9D-1D57-B019-5E96F94662DD}"/>
              </a:ext>
            </a:extLst>
          </p:cNvPr>
          <p:cNvSpPr/>
          <p:nvPr/>
        </p:nvSpPr>
        <p:spPr>
          <a:xfrm>
            <a:off x="11579290" y="0"/>
            <a:ext cx="522515" cy="1569659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9194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518DFC-C8F0-7CB6-2AFC-3D0183399BCE}"/>
                  </a:ext>
                </a:extLst>
              </p:cNvPr>
              <p:cNvSpPr txBox="1"/>
              <p:nvPr/>
            </p:nvSpPr>
            <p:spPr>
              <a:xfrm>
                <a:off x="2907192" y="5524993"/>
                <a:ext cx="78228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Comparison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518DFC-C8F0-7CB6-2AFC-3D0183399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192" y="5524993"/>
                <a:ext cx="7822847" cy="461665"/>
              </a:xfrm>
              <a:prstGeom prst="rect">
                <a:avLst/>
              </a:prstGeom>
              <a:blipFill>
                <a:blip r:embed="rId2"/>
                <a:stretch>
                  <a:fillRect l="-109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2FABF0-7F42-3983-2C9F-1205F80900D2}"/>
                  </a:ext>
                </a:extLst>
              </p:cNvPr>
              <p:cNvSpPr txBox="1"/>
              <p:nvPr/>
            </p:nvSpPr>
            <p:spPr>
              <a:xfrm>
                <a:off x="2907192" y="5012357"/>
                <a:ext cx="17253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2FABF0-7F42-3983-2C9F-1205F8090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192" y="5012357"/>
                <a:ext cx="1725344" cy="461665"/>
              </a:xfrm>
              <a:prstGeom prst="rect">
                <a:avLst/>
              </a:prstGeom>
              <a:blipFill>
                <a:blip r:embed="rId3"/>
                <a:stretch>
                  <a:fillRect l="-4947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25838-3663-4231-F739-735DAD2C5080}"/>
                  </a:ext>
                </a:extLst>
              </p:cNvPr>
              <p:cNvSpPr txBox="1"/>
              <p:nvPr/>
            </p:nvSpPr>
            <p:spPr>
              <a:xfrm>
                <a:off x="2907192" y="3987089"/>
                <a:ext cx="17702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25838-3663-4231-F739-735DAD2C5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192" y="3987089"/>
                <a:ext cx="1770228" cy="461665"/>
              </a:xfrm>
              <a:prstGeom prst="rect">
                <a:avLst/>
              </a:prstGeom>
              <a:blipFill>
                <a:blip r:embed="rId4"/>
                <a:stretch>
                  <a:fillRect l="-4828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A7F726F-5370-AE70-5471-DC6669CE2B51}"/>
              </a:ext>
            </a:extLst>
          </p:cNvPr>
          <p:cNvSpPr txBox="1"/>
          <p:nvPr/>
        </p:nvSpPr>
        <p:spPr>
          <a:xfrm>
            <a:off x="1946224" y="3474455"/>
            <a:ext cx="3925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Mass Conditions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27ABD-1729-E5D5-051C-C65B1B78A94C}"/>
              </a:ext>
            </a:extLst>
          </p:cNvPr>
          <p:cNvSpPr txBox="1"/>
          <p:nvPr/>
        </p:nvSpPr>
        <p:spPr>
          <a:xfrm>
            <a:off x="1946224" y="2961821"/>
            <a:ext cx="4406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Angular Momentum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68E8-A584-861D-D16D-785DBCBAEA22}"/>
              </a:ext>
            </a:extLst>
          </p:cNvPr>
          <p:cNvSpPr txBox="1"/>
          <p:nvPr/>
        </p:nvSpPr>
        <p:spPr>
          <a:xfrm>
            <a:off x="1946224" y="1936553"/>
            <a:ext cx="3459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Equilibrium Condition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81DDD-631F-FE41-6101-C02FABBCBA73}"/>
              </a:ext>
            </a:extLst>
          </p:cNvPr>
          <p:cNvSpPr txBox="1"/>
          <p:nvPr/>
        </p:nvSpPr>
        <p:spPr>
          <a:xfrm>
            <a:off x="1946224" y="1423919"/>
            <a:ext cx="2556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Energy vs 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33287-A149-DD14-EE2E-04BC723A31AA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ANALYSIS AND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AC8532-58B6-C0F0-4103-8068AE30F1ED}"/>
                  </a:ext>
                </a:extLst>
              </p:cNvPr>
              <p:cNvSpPr txBox="1"/>
              <p:nvPr/>
            </p:nvSpPr>
            <p:spPr>
              <a:xfrm>
                <a:off x="2907192" y="4499723"/>
                <a:ext cx="17702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AC8532-58B6-C0F0-4103-8068AE30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192" y="4499723"/>
                <a:ext cx="1770228" cy="461665"/>
              </a:xfrm>
              <a:prstGeom prst="rect">
                <a:avLst/>
              </a:prstGeom>
              <a:blipFill>
                <a:blip r:embed="rId5"/>
                <a:stretch>
                  <a:fillRect l="-4828" t="-657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owchart: Off-page Connector 13">
            <a:extLst>
              <a:ext uri="{FF2B5EF4-FFF2-40B4-BE49-F238E27FC236}">
                <a16:creationId xmlns:a16="http://schemas.microsoft.com/office/drawing/2014/main" id="{7D34BB43-8DD0-6A6B-200C-97C56D3A7AE7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4F229-C84E-1288-DCAB-4309D68F03C0}"/>
              </a:ext>
            </a:extLst>
          </p:cNvPr>
          <p:cNvSpPr txBox="1"/>
          <p:nvPr/>
        </p:nvSpPr>
        <p:spPr>
          <a:xfrm>
            <a:off x="1946224" y="2449187"/>
            <a:ext cx="7907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ifference between the methods for different values of h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7" grpId="0"/>
      <p:bldP spid="6" grpId="0"/>
      <p:bldP spid="5" grpId="0"/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97299-4B53-6F6E-84C9-C3B8B8DF5E9C}"/>
              </a:ext>
            </a:extLst>
          </p:cNvPr>
          <p:cNvSpPr/>
          <p:nvPr/>
        </p:nvSpPr>
        <p:spPr>
          <a:xfrm>
            <a:off x="6096000" y="3200400"/>
            <a:ext cx="457200" cy="45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F1BEB1-6386-56FE-6196-F060B9506BDD}"/>
              </a:ext>
            </a:extLst>
          </p:cNvPr>
          <p:cNvSpPr/>
          <p:nvPr/>
        </p:nvSpPr>
        <p:spPr>
          <a:xfrm>
            <a:off x="5638800" y="3200400"/>
            <a:ext cx="457200" cy="457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F7713-94D4-6498-700B-43F8CAD4FCAC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ENERGY VS TIME</a:t>
            </a:r>
          </a:p>
        </p:txBody>
      </p:sp>
      <p:sp>
        <p:nvSpPr>
          <p:cNvPr id="11" name="Flowchart: Off-page Connector 10">
            <a:extLst>
              <a:ext uri="{FF2B5EF4-FFF2-40B4-BE49-F238E27FC236}">
                <a16:creationId xmlns:a16="http://schemas.microsoft.com/office/drawing/2014/main" id="{E9143D55-D2D7-ECDA-065E-3B2FDB8BFC55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1909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70BB21-53D6-AB81-7CA9-0913D8F0CA5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ENERGY VS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0D81F-E46B-FB73-5D2E-9222CB8FBC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05466" y="1154582"/>
            <a:ext cx="5268685" cy="526868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73CB57-61D3-BB8C-BE02-51792048D6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7850" y="1154583"/>
            <a:ext cx="5268685" cy="526868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B90C9CD2-7063-EC49-1F1F-3DCEAEAFBB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9CDBB9-9CFE-F190-321B-6783F4AD78F5}"/>
                  </a:ext>
                </a:extLst>
              </p:cNvPr>
              <p:cNvSpPr txBox="1"/>
              <p:nvPr/>
            </p:nvSpPr>
            <p:spPr>
              <a:xfrm>
                <a:off x="4516150" y="1902579"/>
                <a:ext cx="1138073" cy="18351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9CDBB9-9CFE-F190-321B-6783F4AD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150" y="1902579"/>
                <a:ext cx="1138073" cy="1835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885E0-73AE-5744-5E5D-AEDB922EB297}"/>
                  </a:ext>
                </a:extLst>
              </p:cNvPr>
              <p:cNvSpPr txBox="1"/>
              <p:nvPr/>
            </p:nvSpPr>
            <p:spPr>
              <a:xfrm>
                <a:off x="10397545" y="1902579"/>
                <a:ext cx="1138073" cy="18351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60000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=1.7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1200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C885E0-73AE-5744-5E5D-AEDB922E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545" y="1902579"/>
                <a:ext cx="1138073" cy="1835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27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FA1C76-D93A-A0F1-EF27-E3EE6F5C4A77}"/>
              </a:ext>
            </a:extLst>
          </p:cNvPr>
          <p:cNvSpPr/>
          <p:nvPr/>
        </p:nvSpPr>
        <p:spPr>
          <a:xfrm>
            <a:off x="502366" y="1866122"/>
            <a:ext cx="11251659" cy="452534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26E5D8-268A-76F9-3DCF-AF400D9E1A0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80243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EQUILIBRIUM CONDITION,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6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Ɵ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e>
                    </m:rad>
                  </m:oMath>
                </a14:m>
                <a:endParaRPr lang="en-US" sz="3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26E5D8-268A-76F9-3DCF-AF400D9E1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802433"/>
              </a:xfrm>
              <a:prstGeom prst="rect">
                <a:avLst/>
              </a:prstGeom>
              <a:blipFill>
                <a:blip r:embed="rId3"/>
                <a:stretch>
                  <a:fillRect b="-2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48470C2-EF3F-E4F2-A240-276643D13013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8326EC-677A-3E4D-2462-C57614986B91}"/>
                  </a:ext>
                </a:extLst>
              </p:cNvPr>
              <p:cNvSpPr txBox="1"/>
              <p:nvPr/>
            </p:nvSpPr>
            <p:spPr>
              <a:xfrm>
                <a:off x="1466528" y="1082830"/>
                <a:ext cx="9258945" cy="502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=10, 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=5, 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=9.8,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=87.5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=3,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=2.5,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8326EC-677A-3E4D-2462-C5761498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528" y="1082830"/>
                <a:ext cx="9258945" cy="502895"/>
              </a:xfrm>
              <a:prstGeom prst="rect">
                <a:avLst/>
              </a:prstGeom>
              <a:blipFill>
                <a:blip r:embed="rId4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8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9369EE-59A3-79E8-C701-7E97ABD25B3D}"/>
              </a:ext>
            </a:extLst>
          </p:cNvPr>
          <p:cNvSpPr/>
          <p:nvPr/>
        </p:nvSpPr>
        <p:spPr>
          <a:xfrm>
            <a:off x="0" y="-1"/>
            <a:ext cx="12192000" cy="15727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DIFFERENCE BETWEEN THE METHODS</a:t>
            </a:r>
          </a:p>
          <a:p>
            <a:pPr algn="ctr"/>
            <a:r>
              <a:rPr lang="en-US" sz="36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FOR DIFFERENT VALUES OF h</a:t>
            </a:r>
            <a:endParaRPr lang="en-US" sz="3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3B9CB4D4-11D8-09A2-EE21-2209C3EE214E}"/>
              </a:ext>
            </a:extLst>
          </p:cNvPr>
          <p:cNvSpPr/>
          <p:nvPr/>
        </p:nvSpPr>
        <p:spPr>
          <a:xfrm>
            <a:off x="11579290" y="0"/>
            <a:ext cx="522515" cy="1569659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B1687-7727-38FE-EA42-48E031015501}"/>
              </a:ext>
            </a:extLst>
          </p:cNvPr>
          <p:cNvSpPr/>
          <p:nvPr/>
        </p:nvSpPr>
        <p:spPr>
          <a:xfrm>
            <a:off x="0" y="2213477"/>
            <a:ext cx="457200" cy="45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EE5656-5769-7B18-C6D5-B92F7B6955F8}"/>
              </a:ext>
            </a:extLst>
          </p:cNvPr>
          <p:cNvSpPr/>
          <p:nvPr/>
        </p:nvSpPr>
        <p:spPr>
          <a:xfrm>
            <a:off x="3035557" y="2213477"/>
            <a:ext cx="457200" cy="457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0FFD58-B7D0-DEBE-D1E5-1E6F42B7DAA4}"/>
              </a:ext>
            </a:extLst>
          </p:cNvPr>
          <p:cNvSpPr/>
          <p:nvPr/>
        </p:nvSpPr>
        <p:spPr>
          <a:xfrm>
            <a:off x="6071114" y="2213477"/>
            <a:ext cx="457200" cy="4572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76FFC0-018C-C2C4-2B13-3015371D492B}"/>
              </a:ext>
            </a:extLst>
          </p:cNvPr>
          <p:cNvSpPr/>
          <p:nvPr/>
        </p:nvSpPr>
        <p:spPr>
          <a:xfrm>
            <a:off x="9150220" y="2213477"/>
            <a:ext cx="457200" cy="4572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B90CDE-DB2F-3EB1-46B6-6C55B9ADD6E6}"/>
                  </a:ext>
                </a:extLst>
              </p:cNvPr>
              <p:cNvSpPr/>
              <p:nvPr/>
            </p:nvSpPr>
            <p:spPr>
              <a:xfrm>
                <a:off x="0" y="1588319"/>
                <a:ext cx="12192000" cy="6137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=6,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=4,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=9.8,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=45,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𝑙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=3,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=2.5,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15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B90CDE-DB2F-3EB1-46B6-6C55B9ADD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88319"/>
                <a:ext cx="12192000" cy="6137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12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F1AAA6A-2F03-F7A3-6618-1F1A686F1A76}"/>
              </a:ext>
            </a:extLst>
          </p:cNvPr>
          <p:cNvSpPr/>
          <p:nvPr/>
        </p:nvSpPr>
        <p:spPr>
          <a:xfrm>
            <a:off x="0" y="-1"/>
            <a:ext cx="12192000" cy="15727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DIFFERENCE BETWEEN THE METHODS</a:t>
            </a:r>
          </a:p>
          <a:p>
            <a:pPr algn="ctr"/>
            <a:r>
              <a:rPr lang="en-US" sz="36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FOR DIFFERENT VALUES OF h</a:t>
            </a:r>
            <a:endParaRPr lang="en-US" sz="3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79075DF4-AE61-E969-FC84-B9F3FC03CA7D}"/>
              </a:ext>
            </a:extLst>
          </p:cNvPr>
          <p:cNvSpPr/>
          <p:nvPr/>
        </p:nvSpPr>
        <p:spPr>
          <a:xfrm>
            <a:off x="11579290" y="0"/>
            <a:ext cx="522515" cy="1569659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58FA7E-D7C1-2260-446F-5116F2F9F1A6}"/>
              </a:ext>
            </a:extLst>
          </p:cNvPr>
          <p:cNvSpPr/>
          <p:nvPr/>
        </p:nvSpPr>
        <p:spPr>
          <a:xfrm>
            <a:off x="0" y="2217575"/>
            <a:ext cx="3044952" cy="464042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1D2E76-9A4E-8C77-9552-9C41643BA96C}"/>
              </a:ext>
            </a:extLst>
          </p:cNvPr>
          <p:cNvSpPr/>
          <p:nvPr/>
        </p:nvSpPr>
        <p:spPr>
          <a:xfrm>
            <a:off x="3045496" y="2217575"/>
            <a:ext cx="3044952" cy="464042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88BD6D-ABA5-6704-2C71-CBE6AAED4F16}"/>
              </a:ext>
            </a:extLst>
          </p:cNvPr>
          <p:cNvSpPr/>
          <p:nvPr/>
        </p:nvSpPr>
        <p:spPr>
          <a:xfrm>
            <a:off x="6100931" y="2217575"/>
            <a:ext cx="3044952" cy="464042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970183-7813-32D2-FB95-08A7E947239D}"/>
              </a:ext>
            </a:extLst>
          </p:cNvPr>
          <p:cNvSpPr/>
          <p:nvPr/>
        </p:nvSpPr>
        <p:spPr>
          <a:xfrm>
            <a:off x="9147048" y="2217575"/>
            <a:ext cx="3044952" cy="464042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B8DE4A-A24A-06E6-E971-2B0AF48A0B4F}"/>
                  </a:ext>
                </a:extLst>
              </p:cNvPr>
              <p:cNvSpPr/>
              <p:nvPr/>
            </p:nvSpPr>
            <p:spPr>
              <a:xfrm>
                <a:off x="0" y="1588319"/>
                <a:ext cx="12192000" cy="6137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=6,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=4,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=9.8,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=45,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𝑙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=3,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=2.5,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15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B8DE4A-A24A-06E6-E971-2B0AF48A0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88319"/>
                <a:ext cx="12192000" cy="6137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27C65B-6820-B2E4-F647-394106B7FE15}"/>
                  </a:ext>
                </a:extLst>
              </p:cNvPr>
              <p:cNvSpPr txBox="1"/>
              <p:nvPr/>
            </p:nvSpPr>
            <p:spPr>
              <a:xfrm>
                <a:off x="2363381" y="2397968"/>
                <a:ext cx="6249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a typeface="Calibri" panose="020F0502020204030204" pitchFamily="34" charset="0"/>
                    <a:cs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27C65B-6820-B2E4-F647-394106B7F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81" y="2397968"/>
                <a:ext cx="624979" cy="276999"/>
              </a:xfrm>
              <a:prstGeom prst="rect">
                <a:avLst/>
              </a:prstGeom>
              <a:blipFill>
                <a:blip r:embed="rId7"/>
                <a:stretch>
                  <a:fillRect l="-98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6B8583-A5C3-5D8E-124F-B84FCAE42E14}"/>
                  </a:ext>
                </a:extLst>
              </p:cNvPr>
              <p:cNvSpPr txBox="1"/>
              <p:nvPr/>
            </p:nvSpPr>
            <p:spPr>
              <a:xfrm>
                <a:off x="5408274" y="2401077"/>
                <a:ext cx="6249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a typeface="Calibri" panose="020F0502020204030204" pitchFamily="34" charset="0"/>
                    <a:cs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0.2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6B8583-A5C3-5D8E-124F-B84FCAE4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74" y="2401077"/>
                <a:ext cx="624979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8ECE6E-BB33-D798-502F-09401D9245DA}"/>
                  </a:ext>
                </a:extLst>
              </p:cNvPr>
              <p:cNvSpPr txBox="1"/>
              <p:nvPr/>
            </p:nvSpPr>
            <p:spPr>
              <a:xfrm>
                <a:off x="8459381" y="2401073"/>
                <a:ext cx="6249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a typeface="Calibri" panose="020F0502020204030204" pitchFamily="34" charset="0"/>
                    <a:cs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0.3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8ECE6E-BB33-D798-502F-09401D924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381" y="2401073"/>
                <a:ext cx="624979" cy="276999"/>
              </a:xfrm>
              <a:prstGeom prst="rect">
                <a:avLst/>
              </a:prstGeom>
              <a:blipFill>
                <a:blip r:embed="rId9"/>
                <a:stretch>
                  <a:fillRect l="-980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7A7BA5-95C3-8B3D-B5C4-9346F79CC157}"/>
                  </a:ext>
                </a:extLst>
              </p:cNvPr>
              <p:cNvSpPr txBox="1"/>
              <p:nvPr/>
            </p:nvSpPr>
            <p:spPr>
              <a:xfrm>
                <a:off x="11513599" y="2394850"/>
                <a:ext cx="6249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a typeface="Calibri" panose="020F0502020204030204" pitchFamily="34" charset="0"/>
                    <a:cs typeface="Cambria Math" panose="020405030504060302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0.4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7A7BA5-95C3-8B3D-B5C4-9346F79C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599" y="2394850"/>
                <a:ext cx="624979" cy="276999"/>
              </a:xfrm>
              <a:prstGeom prst="rect">
                <a:avLst/>
              </a:prstGeom>
              <a:blipFill>
                <a:blip r:embed="rId10"/>
                <a:stretch>
                  <a:fillRect l="-980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43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342487-A38E-AA41-1845-F6D20CC36602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ANGULAR MOMENTUM</a:t>
            </a:r>
          </a:p>
        </p:txBody>
      </p:sp>
      <p:cxnSp>
        <p:nvCxnSpPr>
          <p:cNvPr id="8" name="Straight Connector 7" hidden="1">
            <a:extLst>
              <a:ext uri="{FF2B5EF4-FFF2-40B4-BE49-F238E27FC236}">
                <a16:creationId xmlns:a16="http://schemas.microsoft.com/office/drawing/2014/main" id="{F0BF21E9-F387-499C-BC70-2E1327F4DA64}"/>
              </a:ext>
            </a:extLst>
          </p:cNvPr>
          <p:cNvCxnSpPr>
            <a:cxnSpLocks/>
          </p:cNvCxnSpPr>
          <p:nvPr/>
        </p:nvCxnSpPr>
        <p:spPr>
          <a:xfrm>
            <a:off x="6096000" y="933450"/>
            <a:ext cx="0" cy="570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hidden="1">
            <a:extLst>
              <a:ext uri="{FF2B5EF4-FFF2-40B4-BE49-F238E27FC236}">
                <a16:creationId xmlns:a16="http://schemas.microsoft.com/office/drawing/2014/main" id="{AB155BBC-144F-A921-D76B-E5914B512CD7}"/>
              </a:ext>
            </a:extLst>
          </p:cNvPr>
          <p:cNvCxnSpPr>
            <a:cxnSpLocks/>
          </p:cNvCxnSpPr>
          <p:nvPr/>
        </p:nvCxnSpPr>
        <p:spPr>
          <a:xfrm flipV="1">
            <a:off x="983972" y="3826570"/>
            <a:ext cx="10495722" cy="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069DEF4E-3040-16F8-3048-56630B07ADBF}"/>
              </a:ext>
            </a:extLst>
          </p:cNvPr>
          <p:cNvSpPr/>
          <p:nvPr/>
        </p:nvSpPr>
        <p:spPr>
          <a:xfrm>
            <a:off x="5638800" y="3369370"/>
            <a:ext cx="457200" cy="45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70CE71A-1937-ADE9-238F-9DF038D9AA96}"/>
              </a:ext>
            </a:extLst>
          </p:cNvPr>
          <p:cNvSpPr/>
          <p:nvPr/>
        </p:nvSpPr>
        <p:spPr>
          <a:xfrm>
            <a:off x="6096000" y="3369370"/>
            <a:ext cx="457200" cy="457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3399773-410E-99B1-7F0A-A98D456D1B3A}"/>
              </a:ext>
            </a:extLst>
          </p:cNvPr>
          <p:cNvSpPr/>
          <p:nvPr/>
        </p:nvSpPr>
        <p:spPr>
          <a:xfrm>
            <a:off x="5638800" y="3826570"/>
            <a:ext cx="457200" cy="4572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CF57E25-1A61-1465-1935-03B1AF193707}"/>
              </a:ext>
            </a:extLst>
          </p:cNvPr>
          <p:cNvSpPr/>
          <p:nvPr/>
        </p:nvSpPr>
        <p:spPr>
          <a:xfrm>
            <a:off x="6096000" y="3826570"/>
            <a:ext cx="457200" cy="4572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BA1DF5FE-F6F0-3A88-06CA-EBF17CA0ACEA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521254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EBE584-0403-09DC-7487-D59BF8EBF783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ANGULAR MOMENTUM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8291EB33-6342-E0A6-E74E-A26D7A90F178}"/>
              </a:ext>
            </a:extLst>
          </p:cNvPr>
          <p:cNvCxnSpPr>
            <a:cxnSpLocks/>
          </p:cNvCxnSpPr>
          <p:nvPr/>
        </p:nvCxnSpPr>
        <p:spPr>
          <a:xfrm>
            <a:off x="6096000" y="933450"/>
            <a:ext cx="0" cy="570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hidden="1">
            <a:extLst>
              <a:ext uri="{FF2B5EF4-FFF2-40B4-BE49-F238E27FC236}">
                <a16:creationId xmlns:a16="http://schemas.microsoft.com/office/drawing/2014/main" id="{B844325C-C6C1-F775-2041-628921C742F0}"/>
              </a:ext>
            </a:extLst>
          </p:cNvPr>
          <p:cNvCxnSpPr>
            <a:cxnSpLocks/>
          </p:cNvCxnSpPr>
          <p:nvPr/>
        </p:nvCxnSpPr>
        <p:spPr>
          <a:xfrm flipV="1">
            <a:off x="983972" y="3826570"/>
            <a:ext cx="10495722" cy="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DE7C55AA-481C-D6C3-B411-221A27585CE2}"/>
              </a:ext>
            </a:extLst>
          </p:cNvPr>
          <p:cNvSpPr/>
          <p:nvPr/>
        </p:nvSpPr>
        <p:spPr>
          <a:xfrm>
            <a:off x="0" y="802433"/>
            <a:ext cx="6096000" cy="302413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DA08DDA-C762-17B2-1109-F23E900ADF94}"/>
              </a:ext>
            </a:extLst>
          </p:cNvPr>
          <p:cNvSpPr/>
          <p:nvPr/>
        </p:nvSpPr>
        <p:spPr>
          <a:xfrm>
            <a:off x="6096000" y="802433"/>
            <a:ext cx="6096000" cy="30241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322CF42-756E-2B2B-E530-303FCF2771D4}"/>
              </a:ext>
            </a:extLst>
          </p:cNvPr>
          <p:cNvSpPr/>
          <p:nvPr/>
        </p:nvSpPr>
        <p:spPr>
          <a:xfrm>
            <a:off x="0" y="3826570"/>
            <a:ext cx="6096000" cy="302413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78A553B-6491-DC61-77AC-4C7599D1E14C}"/>
              </a:ext>
            </a:extLst>
          </p:cNvPr>
          <p:cNvSpPr/>
          <p:nvPr/>
        </p:nvSpPr>
        <p:spPr>
          <a:xfrm>
            <a:off x="6095999" y="3826570"/>
            <a:ext cx="6095999" cy="302413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B1B9AE58-ED14-A0CA-DA20-2D2DF98F6540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7A7235-E70E-E496-D1D3-F5F2444E028D}"/>
                  </a:ext>
                </a:extLst>
              </p:cNvPr>
              <p:cNvSpPr txBox="1"/>
              <p:nvPr/>
            </p:nvSpPr>
            <p:spPr>
              <a:xfrm>
                <a:off x="1394617" y="857749"/>
                <a:ext cx="706654" cy="12127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7A7235-E70E-E496-D1D3-F5F2444E0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17" y="857749"/>
                <a:ext cx="706654" cy="12127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BF206-7F4D-6190-B63B-B317914AA5B9}"/>
                  </a:ext>
                </a:extLst>
              </p:cNvPr>
              <p:cNvSpPr txBox="1"/>
              <p:nvPr/>
            </p:nvSpPr>
            <p:spPr>
              <a:xfrm>
                <a:off x="7506156" y="859037"/>
                <a:ext cx="706654" cy="12127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45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BF206-7F4D-6190-B63B-B317914AA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56" y="859037"/>
                <a:ext cx="706654" cy="12127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EB3114-BF32-1CDF-46B1-AE6FAA42ECB8}"/>
                  </a:ext>
                </a:extLst>
              </p:cNvPr>
              <p:cNvSpPr txBox="1"/>
              <p:nvPr/>
            </p:nvSpPr>
            <p:spPr>
              <a:xfrm>
                <a:off x="1394617" y="3882221"/>
                <a:ext cx="706654" cy="12127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EB3114-BF32-1CDF-46B1-AE6FAA42E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17" y="3882221"/>
                <a:ext cx="706654" cy="12127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FFDB0A-15CB-B787-5263-75F509762D88}"/>
                  </a:ext>
                </a:extLst>
              </p:cNvPr>
              <p:cNvSpPr txBox="1"/>
              <p:nvPr/>
            </p:nvSpPr>
            <p:spPr>
              <a:xfrm>
                <a:off x="7506156" y="3882228"/>
                <a:ext cx="706654" cy="12127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FFDB0A-15CB-B787-5263-75F509762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56" y="3882228"/>
                <a:ext cx="706654" cy="12127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527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EC8BED0-A4BF-FA24-C491-5ECE6D6992D4}"/>
              </a:ext>
            </a:extLst>
          </p:cNvPr>
          <p:cNvSpPr txBox="1"/>
          <p:nvPr/>
        </p:nvSpPr>
        <p:spPr>
          <a:xfrm>
            <a:off x="4099895" y="3108887"/>
            <a:ext cx="39742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Presented by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Muhaimenur Rahman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Reg.no: 2017132009</a:t>
            </a:r>
          </a:p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Session: 2017-18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D9B7A9-4A3D-8949-8CC4-BAF34E8F876D}"/>
              </a:ext>
            </a:extLst>
          </p:cNvPr>
          <p:cNvSpPr/>
          <p:nvPr/>
        </p:nvSpPr>
        <p:spPr>
          <a:xfrm>
            <a:off x="0" y="-1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DYNAMICS ANALYSIS OF A TWO-BODY SYSTEM</a:t>
            </a:r>
          </a:p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USING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635980992"/>
      </p:ext>
    </p:extLst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9EF865-EDC2-3BA8-DF74-D89A4C6F9FA2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MASS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E17A8A-B982-38E3-0436-DBFF6E541642}"/>
                  </a:ext>
                </a:extLst>
              </p:cNvPr>
              <p:cNvSpPr txBox="1"/>
              <p:nvPr/>
            </p:nvSpPr>
            <p:spPr>
              <a:xfrm>
                <a:off x="2501266" y="807858"/>
                <a:ext cx="7189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Comparison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E17A8A-B982-38E3-0436-DBFF6E541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266" y="807858"/>
                <a:ext cx="7189469" cy="523220"/>
              </a:xfrm>
              <a:prstGeom prst="rect">
                <a:avLst/>
              </a:prstGeom>
              <a:blipFill>
                <a:blip r:embed="rId2"/>
                <a:stretch>
                  <a:fillRect l="-1695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 hidden="1">
            <a:extLst>
              <a:ext uri="{FF2B5EF4-FFF2-40B4-BE49-F238E27FC236}">
                <a16:creationId xmlns:a16="http://schemas.microsoft.com/office/drawing/2014/main" id="{DCC305A6-185C-0F1B-73D3-B443664562B6}"/>
              </a:ext>
            </a:extLst>
          </p:cNvPr>
          <p:cNvCxnSpPr>
            <a:cxnSpLocks/>
          </p:cNvCxnSpPr>
          <p:nvPr/>
        </p:nvCxnSpPr>
        <p:spPr>
          <a:xfrm>
            <a:off x="6096000" y="933450"/>
            <a:ext cx="0" cy="570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hidden="1">
            <a:extLst>
              <a:ext uri="{FF2B5EF4-FFF2-40B4-BE49-F238E27FC236}">
                <a16:creationId xmlns:a16="http://schemas.microsoft.com/office/drawing/2014/main" id="{8A9BBE94-5922-8C70-839B-63F52AAA5F53}"/>
              </a:ext>
            </a:extLst>
          </p:cNvPr>
          <p:cNvCxnSpPr/>
          <p:nvPr/>
        </p:nvCxnSpPr>
        <p:spPr>
          <a:xfrm>
            <a:off x="1702340" y="4105942"/>
            <a:ext cx="939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6D0CF56-8B5B-5463-9805-5290EDFB2D1E}"/>
              </a:ext>
            </a:extLst>
          </p:cNvPr>
          <p:cNvSpPr/>
          <p:nvPr/>
        </p:nvSpPr>
        <p:spPr>
          <a:xfrm>
            <a:off x="5636799" y="3645827"/>
            <a:ext cx="457200" cy="4572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6D042-16B3-AEB1-D30C-BEFAD3DC5664}"/>
              </a:ext>
            </a:extLst>
          </p:cNvPr>
          <p:cNvSpPr/>
          <p:nvPr/>
        </p:nvSpPr>
        <p:spPr>
          <a:xfrm>
            <a:off x="6093999" y="3645827"/>
            <a:ext cx="457200" cy="4572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604C3-2138-8C4A-5709-F03D61CDF78B}"/>
              </a:ext>
            </a:extLst>
          </p:cNvPr>
          <p:cNvSpPr/>
          <p:nvPr/>
        </p:nvSpPr>
        <p:spPr>
          <a:xfrm>
            <a:off x="5636799" y="4103027"/>
            <a:ext cx="457200" cy="4572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35DCB8-EBDD-8BF6-CF42-8267B0BEAE63}"/>
              </a:ext>
            </a:extLst>
          </p:cNvPr>
          <p:cNvSpPr/>
          <p:nvPr/>
        </p:nvSpPr>
        <p:spPr>
          <a:xfrm>
            <a:off x="6093999" y="4103027"/>
            <a:ext cx="457200" cy="4572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84B09097-8579-F74A-BE0F-3C7FF788BDE2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24542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499FD3-D5F8-6F1A-3156-D957C420821A}"/>
                  </a:ext>
                </a:extLst>
              </p:cNvPr>
              <p:cNvSpPr txBox="1"/>
              <p:nvPr/>
            </p:nvSpPr>
            <p:spPr>
              <a:xfrm>
                <a:off x="2501266" y="805673"/>
                <a:ext cx="7189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Comparison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499FD3-D5F8-6F1A-3156-D957C4208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266" y="805673"/>
                <a:ext cx="7189469" cy="523220"/>
              </a:xfrm>
              <a:prstGeom prst="rect">
                <a:avLst/>
              </a:prstGeom>
              <a:blipFill>
                <a:blip r:embed="rId2"/>
                <a:stretch>
                  <a:fillRect l="-169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C7EE57B-1885-D3DB-DA99-B230F7FD0A20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MASS CONDITIONS</a:t>
            </a:r>
          </a:p>
        </p:txBody>
      </p:sp>
      <p:cxnSp>
        <p:nvCxnSpPr>
          <p:cNvPr id="7" name="Straight Connector 6" hidden="1">
            <a:extLst>
              <a:ext uri="{FF2B5EF4-FFF2-40B4-BE49-F238E27FC236}">
                <a16:creationId xmlns:a16="http://schemas.microsoft.com/office/drawing/2014/main" id="{04AD9B59-9D4F-34B7-A160-E4E00AA9E783}"/>
              </a:ext>
            </a:extLst>
          </p:cNvPr>
          <p:cNvCxnSpPr>
            <a:cxnSpLocks/>
          </p:cNvCxnSpPr>
          <p:nvPr/>
        </p:nvCxnSpPr>
        <p:spPr>
          <a:xfrm>
            <a:off x="6096000" y="933450"/>
            <a:ext cx="0" cy="570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A1992343-F1AB-E1DD-67CF-21C4D4C049A9}"/>
              </a:ext>
            </a:extLst>
          </p:cNvPr>
          <p:cNvCxnSpPr/>
          <p:nvPr/>
        </p:nvCxnSpPr>
        <p:spPr>
          <a:xfrm>
            <a:off x="1702340" y="4105942"/>
            <a:ext cx="939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7">
            <a:extLst>
              <a:ext uri="{FF2B5EF4-FFF2-40B4-BE49-F238E27FC236}">
                <a16:creationId xmlns:a16="http://schemas.microsoft.com/office/drawing/2014/main" id="{6D3BA496-E390-86DC-2057-384A05A44287}"/>
              </a:ext>
            </a:extLst>
          </p:cNvPr>
          <p:cNvSpPr/>
          <p:nvPr/>
        </p:nvSpPr>
        <p:spPr>
          <a:xfrm>
            <a:off x="0" y="1328893"/>
            <a:ext cx="6097385" cy="27770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7B2410FD-CD36-9329-86C5-8F0E4D1FC657}"/>
              </a:ext>
            </a:extLst>
          </p:cNvPr>
          <p:cNvSpPr/>
          <p:nvPr/>
        </p:nvSpPr>
        <p:spPr>
          <a:xfrm>
            <a:off x="6093999" y="1332133"/>
            <a:ext cx="6097384" cy="277089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491E68D-879E-8616-D0E7-33582D047E10}"/>
              </a:ext>
            </a:extLst>
          </p:cNvPr>
          <p:cNvSpPr/>
          <p:nvPr/>
        </p:nvSpPr>
        <p:spPr>
          <a:xfrm>
            <a:off x="0" y="4103027"/>
            <a:ext cx="6095000" cy="277089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D292B81-29CB-C35C-4137-18261CDC0413}"/>
              </a:ext>
            </a:extLst>
          </p:cNvPr>
          <p:cNvSpPr/>
          <p:nvPr/>
        </p:nvSpPr>
        <p:spPr>
          <a:xfrm>
            <a:off x="6093998" y="4103026"/>
            <a:ext cx="6094999" cy="277089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F41FF620-21B3-CC57-8CAC-5E9F268FDE6B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9CA83-25DB-19BC-84EA-5AFF050AC7ED}"/>
                  </a:ext>
                </a:extLst>
              </p:cNvPr>
              <p:cNvSpPr txBox="1"/>
              <p:nvPr/>
            </p:nvSpPr>
            <p:spPr>
              <a:xfrm>
                <a:off x="2214593" y="1365136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1000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9CA83-25DB-19BC-84EA-5AFF050AC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93" y="1365136"/>
                <a:ext cx="777319" cy="1225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23C243-BB13-0F11-7D05-66449D148DBF}"/>
                  </a:ext>
                </a:extLst>
              </p:cNvPr>
              <p:cNvSpPr txBox="1"/>
              <p:nvPr/>
            </p:nvSpPr>
            <p:spPr>
              <a:xfrm>
                <a:off x="8319916" y="1377573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23C243-BB13-0F11-7D05-66449D148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16" y="1377573"/>
                <a:ext cx="777319" cy="12254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D11B6-1D6C-4179-B294-D558977FC256}"/>
                  </a:ext>
                </a:extLst>
              </p:cNvPr>
              <p:cNvSpPr txBox="1"/>
              <p:nvPr/>
            </p:nvSpPr>
            <p:spPr>
              <a:xfrm>
                <a:off x="2245694" y="4139434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1000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D11B6-1D6C-4179-B294-D558977FC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4" y="4139434"/>
                <a:ext cx="777319" cy="12254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4E2299-47FA-44A5-D955-F5A682E74756}"/>
                  </a:ext>
                </a:extLst>
              </p:cNvPr>
              <p:cNvSpPr txBox="1"/>
              <p:nvPr/>
            </p:nvSpPr>
            <p:spPr>
              <a:xfrm>
                <a:off x="8403903" y="4139442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4E2299-47FA-44A5-D955-F5A682E7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903" y="4139442"/>
                <a:ext cx="777319" cy="12254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50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7C4F6-2FB0-98A8-DD70-C3B44AA02147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MASS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82AEDC-F6F1-1A89-FF99-F63E4820F603}"/>
                  </a:ext>
                </a:extLst>
              </p:cNvPr>
              <p:cNvSpPr txBox="1"/>
              <p:nvPr/>
            </p:nvSpPr>
            <p:spPr>
              <a:xfrm>
                <a:off x="2526914" y="805805"/>
                <a:ext cx="7138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Comparison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82AEDC-F6F1-1A89-FF99-F63E4820F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914" y="805805"/>
                <a:ext cx="7138173" cy="523220"/>
              </a:xfrm>
              <a:prstGeom prst="rect">
                <a:avLst/>
              </a:prstGeom>
              <a:blipFill>
                <a:blip r:embed="rId2"/>
                <a:stretch>
                  <a:fillRect l="-179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 hidden="1">
            <a:extLst>
              <a:ext uri="{FF2B5EF4-FFF2-40B4-BE49-F238E27FC236}">
                <a16:creationId xmlns:a16="http://schemas.microsoft.com/office/drawing/2014/main" id="{0B960349-3386-2A2D-2033-24B8131129B3}"/>
              </a:ext>
            </a:extLst>
          </p:cNvPr>
          <p:cNvCxnSpPr>
            <a:cxnSpLocks/>
          </p:cNvCxnSpPr>
          <p:nvPr/>
        </p:nvCxnSpPr>
        <p:spPr>
          <a:xfrm>
            <a:off x="6096000" y="933450"/>
            <a:ext cx="0" cy="570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 hidden="1">
            <a:extLst>
              <a:ext uri="{FF2B5EF4-FFF2-40B4-BE49-F238E27FC236}">
                <a16:creationId xmlns:a16="http://schemas.microsoft.com/office/drawing/2014/main" id="{40C1FD57-93A4-8465-2EDF-86575063EEFB}"/>
              </a:ext>
            </a:extLst>
          </p:cNvPr>
          <p:cNvCxnSpPr/>
          <p:nvPr/>
        </p:nvCxnSpPr>
        <p:spPr>
          <a:xfrm>
            <a:off x="1702340" y="4105942"/>
            <a:ext cx="939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11">
            <a:extLst>
              <a:ext uri="{FF2B5EF4-FFF2-40B4-BE49-F238E27FC236}">
                <a16:creationId xmlns:a16="http://schemas.microsoft.com/office/drawing/2014/main" id="{39271DD5-6A77-2861-609E-D4F547294D4F}"/>
              </a:ext>
            </a:extLst>
          </p:cNvPr>
          <p:cNvSpPr/>
          <p:nvPr/>
        </p:nvSpPr>
        <p:spPr>
          <a:xfrm>
            <a:off x="5638799" y="3648741"/>
            <a:ext cx="457200" cy="4572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42439FF5-1F94-09D2-CBFC-004D4960FFF3}"/>
              </a:ext>
            </a:extLst>
          </p:cNvPr>
          <p:cNvSpPr/>
          <p:nvPr/>
        </p:nvSpPr>
        <p:spPr>
          <a:xfrm>
            <a:off x="6096000" y="3648741"/>
            <a:ext cx="457200" cy="4572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B344EDD-76C2-D5D3-8254-3A5EF85A2747}"/>
              </a:ext>
            </a:extLst>
          </p:cNvPr>
          <p:cNvSpPr/>
          <p:nvPr/>
        </p:nvSpPr>
        <p:spPr>
          <a:xfrm>
            <a:off x="5638799" y="4105942"/>
            <a:ext cx="457200" cy="4572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62F9FC96-72EF-B6EB-ED3E-0B1671B15747}"/>
              </a:ext>
            </a:extLst>
          </p:cNvPr>
          <p:cNvSpPr/>
          <p:nvPr/>
        </p:nvSpPr>
        <p:spPr>
          <a:xfrm>
            <a:off x="6096000" y="4105942"/>
            <a:ext cx="457200" cy="4572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7302ED07-AB56-D1D6-F791-FB4B5C2A143C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1374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32DE-A3D9-61C3-6E75-261D25D13150}"/>
                  </a:ext>
                </a:extLst>
              </p:cNvPr>
              <p:cNvSpPr txBox="1"/>
              <p:nvPr/>
            </p:nvSpPr>
            <p:spPr>
              <a:xfrm>
                <a:off x="2501266" y="819473"/>
                <a:ext cx="7189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Comparison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4E32DE-A3D9-61C3-6E75-261D25D13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266" y="819473"/>
                <a:ext cx="7189469" cy="523220"/>
              </a:xfrm>
              <a:prstGeom prst="rect">
                <a:avLst/>
              </a:prstGeom>
              <a:blipFill>
                <a:blip r:embed="rId2"/>
                <a:stretch>
                  <a:fillRect l="-169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2893AE5-D7C3-8CEE-2052-00992FF02DCC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MASS CONDITIONS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54918C1B-552A-0750-8A34-AC0DE0596CEE}"/>
              </a:ext>
            </a:extLst>
          </p:cNvPr>
          <p:cNvCxnSpPr>
            <a:cxnSpLocks/>
          </p:cNvCxnSpPr>
          <p:nvPr/>
        </p:nvCxnSpPr>
        <p:spPr>
          <a:xfrm>
            <a:off x="6096000" y="933450"/>
            <a:ext cx="0" cy="570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 hidden="1">
            <a:extLst>
              <a:ext uri="{FF2B5EF4-FFF2-40B4-BE49-F238E27FC236}">
                <a16:creationId xmlns:a16="http://schemas.microsoft.com/office/drawing/2014/main" id="{4B1460B5-3CB1-D19E-0016-0CE44C4D75EC}"/>
              </a:ext>
            </a:extLst>
          </p:cNvPr>
          <p:cNvCxnSpPr/>
          <p:nvPr/>
        </p:nvCxnSpPr>
        <p:spPr>
          <a:xfrm>
            <a:off x="1702340" y="4105942"/>
            <a:ext cx="939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11">
            <a:extLst>
              <a:ext uri="{FF2B5EF4-FFF2-40B4-BE49-F238E27FC236}">
                <a16:creationId xmlns:a16="http://schemas.microsoft.com/office/drawing/2014/main" id="{563B4854-15AD-B7C3-E2E6-87A9CC672460}"/>
              </a:ext>
            </a:extLst>
          </p:cNvPr>
          <p:cNvSpPr/>
          <p:nvPr/>
        </p:nvSpPr>
        <p:spPr>
          <a:xfrm>
            <a:off x="0" y="1342693"/>
            <a:ext cx="6095999" cy="276324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1293703-0087-5D48-8957-51A88B105968}"/>
              </a:ext>
            </a:extLst>
          </p:cNvPr>
          <p:cNvSpPr/>
          <p:nvPr/>
        </p:nvSpPr>
        <p:spPr>
          <a:xfrm>
            <a:off x="6095999" y="1342693"/>
            <a:ext cx="6095999" cy="27632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C35647E-A23F-930B-76C3-88815B24EF40}"/>
              </a:ext>
            </a:extLst>
          </p:cNvPr>
          <p:cNvSpPr/>
          <p:nvPr/>
        </p:nvSpPr>
        <p:spPr>
          <a:xfrm>
            <a:off x="0" y="4105941"/>
            <a:ext cx="6095999" cy="276324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87121F06-933F-3D25-52A5-0447EE3B1980}"/>
              </a:ext>
            </a:extLst>
          </p:cNvPr>
          <p:cNvSpPr/>
          <p:nvPr/>
        </p:nvSpPr>
        <p:spPr>
          <a:xfrm>
            <a:off x="6096000" y="4105942"/>
            <a:ext cx="6096000" cy="276324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92308910-62FB-05BC-34EF-BA163AD4B8D0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5A3CCA-BDCA-544B-8CC0-DE8117143AFA}"/>
                  </a:ext>
                </a:extLst>
              </p:cNvPr>
              <p:cNvSpPr txBox="1"/>
              <p:nvPr/>
            </p:nvSpPr>
            <p:spPr>
              <a:xfrm>
                <a:off x="2214593" y="1383798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5A3CCA-BDCA-544B-8CC0-DE8117143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93" y="1383798"/>
                <a:ext cx="777319" cy="1225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2CE2CF-3DE9-B9DC-71DA-032695CE681E}"/>
                  </a:ext>
                </a:extLst>
              </p:cNvPr>
              <p:cNvSpPr txBox="1"/>
              <p:nvPr/>
            </p:nvSpPr>
            <p:spPr>
              <a:xfrm>
                <a:off x="2233255" y="4145651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2CE2CF-3DE9-B9DC-71DA-032695CE6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255" y="4145651"/>
                <a:ext cx="777319" cy="12254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305DBE-0AB1-F209-9C04-F508D2A5331A}"/>
                  </a:ext>
                </a:extLst>
              </p:cNvPr>
              <p:cNvSpPr txBox="1"/>
              <p:nvPr/>
            </p:nvSpPr>
            <p:spPr>
              <a:xfrm>
                <a:off x="8316815" y="1383798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305DBE-0AB1-F209-9C04-F508D2A53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815" y="1383798"/>
                <a:ext cx="777319" cy="12254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624673-A5BE-012C-5608-A5BB0FA47132}"/>
                  </a:ext>
                </a:extLst>
              </p:cNvPr>
              <p:cNvSpPr txBox="1"/>
              <p:nvPr/>
            </p:nvSpPr>
            <p:spPr>
              <a:xfrm>
                <a:off x="8400788" y="4145659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624673-A5BE-012C-5608-A5BB0FA47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788" y="4145659"/>
                <a:ext cx="777319" cy="12254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02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77CB3-4BD0-E3A2-FB16-A917949561C6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MASS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A56279-AE25-76C3-BF4D-1CF8089B7A9D}"/>
                  </a:ext>
                </a:extLst>
              </p:cNvPr>
              <p:cNvSpPr txBox="1"/>
              <p:nvPr/>
            </p:nvSpPr>
            <p:spPr>
              <a:xfrm>
                <a:off x="5223774" y="814609"/>
                <a:ext cx="17444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A56279-AE25-76C3-BF4D-1CF8089B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774" y="814609"/>
                <a:ext cx="174445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 hidden="1">
            <a:extLst>
              <a:ext uri="{FF2B5EF4-FFF2-40B4-BE49-F238E27FC236}">
                <a16:creationId xmlns:a16="http://schemas.microsoft.com/office/drawing/2014/main" id="{C438F4B9-843B-74D9-19C8-41A91D307629}"/>
              </a:ext>
            </a:extLst>
          </p:cNvPr>
          <p:cNvCxnSpPr>
            <a:cxnSpLocks/>
          </p:cNvCxnSpPr>
          <p:nvPr/>
        </p:nvCxnSpPr>
        <p:spPr>
          <a:xfrm>
            <a:off x="6096000" y="933450"/>
            <a:ext cx="0" cy="570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 hidden="1">
            <a:extLst>
              <a:ext uri="{FF2B5EF4-FFF2-40B4-BE49-F238E27FC236}">
                <a16:creationId xmlns:a16="http://schemas.microsoft.com/office/drawing/2014/main" id="{14DE673F-DBF4-2EC9-211B-A6A694B2E2F1}"/>
              </a:ext>
            </a:extLst>
          </p:cNvPr>
          <p:cNvCxnSpPr/>
          <p:nvPr/>
        </p:nvCxnSpPr>
        <p:spPr>
          <a:xfrm>
            <a:off x="1702340" y="4105942"/>
            <a:ext cx="939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5">
            <a:extLst>
              <a:ext uri="{FF2B5EF4-FFF2-40B4-BE49-F238E27FC236}">
                <a16:creationId xmlns:a16="http://schemas.microsoft.com/office/drawing/2014/main" id="{4297A36E-9CB9-A324-4D08-73290885CACB}"/>
              </a:ext>
            </a:extLst>
          </p:cNvPr>
          <p:cNvSpPr/>
          <p:nvPr/>
        </p:nvSpPr>
        <p:spPr>
          <a:xfrm>
            <a:off x="5638800" y="3648742"/>
            <a:ext cx="457200" cy="4572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FC0E939D-6504-2A5F-9C26-52D7320A9815}"/>
              </a:ext>
            </a:extLst>
          </p:cNvPr>
          <p:cNvSpPr/>
          <p:nvPr/>
        </p:nvSpPr>
        <p:spPr>
          <a:xfrm>
            <a:off x="6096000" y="3648742"/>
            <a:ext cx="457200" cy="4572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FCFBC7AC-A7BC-53D0-00DE-409881F0A4C9}"/>
              </a:ext>
            </a:extLst>
          </p:cNvPr>
          <p:cNvSpPr/>
          <p:nvPr/>
        </p:nvSpPr>
        <p:spPr>
          <a:xfrm>
            <a:off x="5638800" y="4104861"/>
            <a:ext cx="457200" cy="4572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EBD7E6F5-F849-EB18-29C5-09C66412240C}"/>
              </a:ext>
            </a:extLst>
          </p:cNvPr>
          <p:cNvSpPr/>
          <p:nvPr/>
        </p:nvSpPr>
        <p:spPr>
          <a:xfrm>
            <a:off x="6096000" y="4104861"/>
            <a:ext cx="457200" cy="4572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8671B4E1-DF6A-5DE9-9E37-18E8E7F7BFC1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21592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24FD03-76C3-B30A-C7A4-10908D9850D5}"/>
                  </a:ext>
                </a:extLst>
              </p:cNvPr>
              <p:cNvSpPr txBox="1"/>
              <p:nvPr/>
            </p:nvSpPr>
            <p:spPr>
              <a:xfrm>
                <a:off x="5223774" y="814607"/>
                <a:ext cx="17444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24FD03-76C3-B30A-C7A4-10908D985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774" y="814607"/>
                <a:ext cx="174445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D462ABF-5BB4-4411-9BFB-7DBDAD5F5F8E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MASS CONDITIONS</a:t>
            </a:r>
          </a:p>
        </p:txBody>
      </p:sp>
      <p:cxnSp>
        <p:nvCxnSpPr>
          <p:cNvPr id="7" name="Straight Connector 6" hidden="1">
            <a:extLst>
              <a:ext uri="{FF2B5EF4-FFF2-40B4-BE49-F238E27FC236}">
                <a16:creationId xmlns:a16="http://schemas.microsoft.com/office/drawing/2014/main" id="{E809D090-8E24-8998-A12B-32699A8282E2}"/>
              </a:ext>
            </a:extLst>
          </p:cNvPr>
          <p:cNvCxnSpPr>
            <a:cxnSpLocks/>
          </p:cNvCxnSpPr>
          <p:nvPr/>
        </p:nvCxnSpPr>
        <p:spPr>
          <a:xfrm>
            <a:off x="6096000" y="933450"/>
            <a:ext cx="0" cy="570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 hidden="1">
            <a:extLst>
              <a:ext uri="{FF2B5EF4-FFF2-40B4-BE49-F238E27FC236}">
                <a16:creationId xmlns:a16="http://schemas.microsoft.com/office/drawing/2014/main" id="{8B63E9AE-2F57-0FC2-C910-9B41ECF91AB9}"/>
              </a:ext>
            </a:extLst>
          </p:cNvPr>
          <p:cNvCxnSpPr/>
          <p:nvPr/>
        </p:nvCxnSpPr>
        <p:spPr>
          <a:xfrm>
            <a:off x="1702340" y="4105942"/>
            <a:ext cx="939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15">
            <a:extLst>
              <a:ext uri="{FF2B5EF4-FFF2-40B4-BE49-F238E27FC236}">
                <a16:creationId xmlns:a16="http://schemas.microsoft.com/office/drawing/2014/main" id="{13EE0F3F-32B6-D0E9-9A87-1A4601E72045}"/>
              </a:ext>
            </a:extLst>
          </p:cNvPr>
          <p:cNvSpPr/>
          <p:nvPr/>
        </p:nvSpPr>
        <p:spPr>
          <a:xfrm>
            <a:off x="0" y="1337827"/>
            <a:ext cx="6096000" cy="276811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E5E3C9EF-54CB-56C1-8019-9EE8B3C25372}"/>
              </a:ext>
            </a:extLst>
          </p:cNvPr>
          <p:cNvSpPr/>
          <p:nvPr/>
        </p:nvSpPr>
        <p:spPr>
          <a:xfrm>
            <a:off x="6096000" y="1350001"/>
            <a:ext cx="6096000" cy="275594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F2EA995E-82C4-065C-A32A-581083E51231}"/>
              </a:ext>
            </a:extLst>
          </p:cNvPr>
          <p:cNvSpPr/>
          <p:nvPr/>
        </p:nvSpPr>
        <p:spPr>
          <a:xfrm>
            <a:off x="0" y="4104860"/>
            <a:ext cx="6096000" cy="275313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06166971-4F97-6D33-CA1A-8B2F0BC2E142}"/>
              </a:ext>
            </a:extLst>
          </p:cNvPr>
          <p:cNvSpPr/>
          <p:nvPr/>
        </p:nvSpPr>
        <p:spPr>
          <a:xfrm>
            <a:off x="6095999" y="4104860"/>
            <a:ext cx="6095999" cy="275313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BE4D9C3D-0230-748D-2A6F-231774D515C6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AE8BFA-FE2C-9052-86FA-59712E48FAE2}"/>
                  </a:ext>
                </a:extLst>
              </p:cNvPr>
              <p:cNvSpPr txBox="1"/>
              <p:nvPr/>
            </p:nvSpPr>
            <p:spPr>
              <a:xfrm>
                <a:off x="2214593" y="1383798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0.6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0.6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AE8BFA-FE2C-9052-86FA-59712E48F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93" y="1383798"/>
                <a:ext cx="777319" cy="1225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BA3BDD-213E-16CD-C286-FF62A65B49C2}"/>
                  </a:ext>
                </a:extLst>
              </p:cNvPr>
              <p:cNvSpPr txBox="1"/>
              <p:nvPr/>
            </p:nvSpPr>
            <p:spPr>
              <a:xfrm>
                <a:off x="8319920" y="1396238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BA3BDD-213E-16CD-C286-FF62A65B4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20" y="1396238"/>
                <a:ext cx="777319" cy="12254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649BF3-8A05-992F-1F13-28C1DE4BBC51}"/>
                  </a:ext>
                </a:extLst>
              </p:cNvPr>
              <p:cNvSpPr txBox="1"/>
              <p:nvPr/>
            </p:nvSpPr>
            <p:spPr>
              <a:xfrm>
                <a:off x="2195931" y="4145650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0.6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0.6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=6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649BF3-8A05-992F-1F13-28C1DE4BB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931" y="4145650"/>
                <a:ext cx="777319" cy="1225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C6A98F-68E4-5C3D-BF5D-6AA303F36742}"/>
                  </a:ext>
                </a:extLst>
              </p:cNvPr>
              <p:cNvSpPr txBox="1"/>
              <p:nvPr/>
            </p:nvSpPr>
            <p:spPr>
              <a:xfrm>
                <a:off x="8291931" y="4139427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=6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C6A98F-68E4-5C3D-BF5D-6AA303F3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931" y="4139427"/>
                <a:ext cx="777319" cy="12254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45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9B0134-9D3F-0C5F-BE9A-68CCF4DB2C3C}"/>
                  </a:ext>
                </a:extLst>
              </p:cNvPr>
              <p:cNvSpPr txBox="1"/>
              <p:nvPr/>
            </p:nvSpPr>
            <p:spPr>
              <a:xfrm>
                <a:off x="1649238" y="822324"/>
                <a:ext cx="88935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Comparison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9B0134-9D3F-0C5F-BE9A-68CCF4DB2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238" y="822324"/>
                <a:ext cx="8893525" cy="523220"/>
              </a:xfrm>
              <a:prstGeom prst="rect">
                <a:avLst/>
              </a:prstGeom>
              <a:blipFill>
                <a:blip r:embed="rId2"/>
                <a:stretch>
                  <a:fillRect l="-144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E082FE9-4E53-C276-6157-D7E4BA7932F9}"/>
              </a:ext>
            </a:extLst>
          </p:cNvPr>
          <p:cNvGrpSpPr/>
          <p:nvPr/>
        </p:nvGrpSpPr>
        <p:grpSpPr>
          <a:xfrm>
            <a:off x="518160" y="1514732"/>
            <a:ext cx="11155680" cy="5266944"/>
            <a:chOff x="202162" y="1436913"/>
            <a:chExt cx="11787675" cy="49452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531CF9-0B80-7A32-7D3C-1BA54D864311}"/>
                </a:ext>
              </a:extLst>
            </p:cNvPr>
            <p:cNvSpPr/>
            <p:nvPr/>
          </p:nvSpPr>
          <p:spPr>
            <a:xfrm>
              <a:off x="202162" y="1436913"/>
              <a:ext cx="3881535" cy="494522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307435C-AD0F-E0A9-28DC-30B971CF1919}"/>
                </a:ext>
              </a:extLst>
            </p:cNvPr>
            <p:cNvSpPr/>
            <p:nvPr/>
          </p:nvSpPr>
          <p:spPr>
            <a:xfrm>
              <a:off x="4155232" y="1436913"/>
              <a:ext cx="3881535" cy="4945225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87E0CC-04B8-C550-4669-2081E4091080}"/>
                </a:ext>
              </a:extLst>
            </p:cNvPr>
            <p:cNvSpPr/>
            <p:nvPr/>
          </p:nvSpPr>
          <p:spPr>
            <a:xfrm>
              <a:off x="8108302" y="1436913"/>
              <a:ext cx="3881535" cy="4945225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DF552AB-689A-FB4E-567B-7E7AA62F77FE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MASS CONDITIONS</a:t>
            </a:r>
          </a:p>
        </p:txBody>
      </p:sp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D7D919DF-45D7-34A4-86CC-119F45928627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FC2555-3E8C-E7B8-4BBB-C14AB98C5453}"/>
                  </a:ext>
                </a:extLst>
              </p:cNvPr>
              <p:cNvSpPr txBox="1"/>
              <p:nvPr/>
            </p:nvSpPr>
            <p:spPr>
              <a:xfrm>
                <a:off x="9025933" y="1589062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=6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FC2555-3E8C-E7B8-4BBB-C14AB98C5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933" y="1589062"/>
                <a:ext cx="777319" cy="12254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1DADB-3DF4-FAC9-2339-54F0AB2BA1B7}"/>
                  </a:ext>
                </a:extLst>
              </p:cNvPr>
              <p:cNvSpPr txBox="1"/>
              <p:nvPr/>
            </p:nvSpPr>
            <p:spPr>
              <a:xfrm>
                <a:off x="5284363" y="1589074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1DADB-3DF4-FAC9-2339-54F0AB2BA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363" y="1589074"/>
                <a:ext cx="777319" cy="1225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356805-DE73-B23A-4D82-5AD41CEFAD8B}"/>
                  </a:ext>
                </a:extLst>
              </p:cNvPr>
              <p:cNvSpPr txBox="1"/>
              <p:nvPr/>
            </p:nvSpPr>
            <p:spPr>
              <a:xfrm>
                <a:off x="1533457" y="1589073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1000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356805-DE73-B23A-4D82-5AD41CEF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57" y="1589073"/>
                <a:ext cx="777319" cy="12254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597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9C02F2-2E2B-0DE3-DFEF-08EE8E84A321}"/>
                  </a:ext>
                </a:extLst>
              </p:cNvPr>
              <p:cNvSpPr txBox="1"/>
              <p:nvPr/>
            </p:nvSpPr>
            <p:spPr>
              <a:xfrm>
                <a:off x="1649238" y="812995"/>
                <a:ext cx="88935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Comparison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9C02F2-2E2B-0DE3-DFEF-08EE8E84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238" y="812995"/>
                <a:ext cx="8893525" cy="523220"/>
              </a:xfrm>
              <a:prstGeom prst="rect">
                <a:avLst/>
              </a:prstGeom>
              <a:blipFill>
                <a:blip r:embed="rId2"/>
                <a:stretch>
                  <a:fillRect l="-144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37E9B38-3A15-E784-717F-D499043F74BD}"/>
              </a:ext>
            </a:extLst>
          </p:cNvPr>
          <p:cNvSpPr/>
          <p:nvPr/>
        </p:nvSpPr>
        <p:spPr>
          <a:xfrm>
            <a:off x="518160" y="1514735"/>
            <a:ext cx="3648399" cy="526694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096765-C38E-38C5-DCC0-671C96C05B59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MASS CONDITIONS</a:t>
            </a:r>
          </a:p>
        </p:txBody>
      </p:sp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2F843BD1-02EA-9525-B323-EA956646047A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5A1BF4-2FFA-345B-5ED5-FB93F435699B}"/>
              </a:ext>
            </a:extLst>
          </p:cNvPr>
          <p:cNvGrpSpPr/>
          <p:nvPr/>
        </p:nvGrpSpPr>
        <p:grpSpPr>
          <a:xfrm>
            <a:off x="4316248" y="1514735"/>
            <a:ext cx="3648399" cy="5266944"/>
            <a:chOff x="4271801" y="1514735"/>
            <a:chExt cx="3648399" cy="52669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BD53BD-09B3-5D70-C55F-9C0BEB57BB6F}"/>
                </a:ext>
              </a:extLst>
            </p:cNvPr>
            <p:cNvSpPr/>
            <p:nvPr/>
          </p:nvSpPr>
          <p:spPr>
            <a:xfrm>
              <a:off x="4271801" y="1514735"/>
              <a:ext cx="3648399" cy="526694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0707E4-084E-2C5F-5139-43C4DF374C43}"/>
                    </a:ext>
                  </a:extLst>
                </p:cNvPr>
                <p:cNvSpPr txBox="1"/>
                <p:nvPr/>
              </p:nvSpPr>
              <p:spPr>
                <a:xfrm>
                  <a:off x="5293698" y="1589062"/>
                  <a:ext cx="777319" cy="122545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9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9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1000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9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9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  <m:oMath xmlns:m="http://schemas.openxmlformats.org/officeDocument/2006/math"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=9.8</m:t>
                        </m:r>
                      </m:oMath>
                      <m:oMath xmlns:m="http://schemas.openxmlformats.org/officeDocument/2006/math">
                        <m:r>
                          <a:rPr lang="en-US" sz="9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9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=3</m:t>
                        </m:r>
                      </m:oMath>
                      <m:oMath xmlns:m="http://schemas.openxmlformats.org/officeDocument/2006/math"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9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=2.5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900">
                                <a:latin typeface="Cambria Math" panose="02040503050406030204" pitchFamily="18" charset="0"/>
                              </a:rPr>
                              <m:t>Ɵ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>
                                <a:latin typeface="Cambria Math" panose="02040503050406030204" pitchFamily="18" charset="0"/>
                              </a:rPr>
                              <m:t>Ɵ</m:t>
                            </m:r>
                          </m:e>
                          <m:sub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0707E4-084E-2C5F-5139-43C4DF374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698" y="1589062"/>
                  <a:ext cx="777319" cy="12254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004EB733-A887-A57E-5561-962BF57A95C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336" y="1514735"/>
            <a:ext cx="3648456" cy="5266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B1151-7E9F-0024-890B-489D1EA02CA4}"/>
                  </a:ext>
                </a:extLst>
              </p:cNvPr>
              <p:cNvSpPr txBox="1"/>
              <p:nvPr/>
            </p:nvSpPr>
            <p:spPr>
              <a:xfrm>
                <a:off x="9137900" y="1589062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B1151-7E9F-0024-890B-489D1EA02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00" y="1589062"/>
                <a:ext cx="777319" cy="1225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29671C-2855-C076-321F-85D52A717BA9}"/>
                  </a:ext>
                </a:extLst>
              </p:cNvPr>
              <p:cNvSpPr txBox="1"/>
              <p:nvPr/>
            </p:nvSpPr>
            <p:spPr>
              <a:xfrm>
                <a:off x="1545896" y="1592169"/>
                <a:ext cx="777319" cy="1225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9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1000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=9.8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=2.5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29671C-2855-C076-321F-85D52A71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896" y="1592169"/>
                <a:ext cx="777319" cy="12254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236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AFD96-91ED-6AB1-5C86-1F96BB9DF576}"/>
              </a:ext>
            </a:extLst>
          </p:cNvPr>
          <p:cNvSpPr txBox="1"/>
          <p:nvPr/>
        </p:nvSpPr>
        <p:spPr>
          <a:xfrm>
            <a:off x="308203" y="1555838"/>
            <a:ext cx="776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Numerical methods results match with theoretical results.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260C1-6C04-25E5-F7FF-9735AE3CA08F}"/>
                  </a:ext>
                </a:extLst>
              </p:cNvPr>
              <p:cNvSpPr txBox="1"/>
              <p:nvPr/>
            </p:nvSpPr>
            <p:spPr>
              <a:xfrm>
                <a:off x="308203" y="4241340"/>
                <a:ext cx="115197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Destroying time and time period are lesser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than any other mass conditions.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260C1-6C04-25E5-F7FF-9735AE3CA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3" y="4241340"/>
                <a:ext cx="11519757" cy="461665"/>
              </a:xfrm>
              <a:prstGeom prst="rect">
                <a:avLst/>
              </a:prstGeom>
              <a:blipFill>
                <a:blip r:embed="rId2"/>
                <a:stretch>
                  <a:fillRect l="-74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F7A117-71F2-AB90-A0A7-8D1EB578204E}"/>
                  </a:ext>
                </a:extLst>
              </p:cNvPr>
              <p:cNvSpPr txBox="1"/>
              <p:nvPr/>
            </p:nvSpPr>
            <p:spPr>
              <a:xfrm>
                <a:off x="308203" y="4890286"/>
                <a:ext cx="11593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Destroying time and time period are higher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than any other mass conditions.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F7A117-71F2-AB90-A0A7-8D1EB5782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3" y="4890286"/>
                <a:ext cx="11593495" cy="461665"/>
              </a:xfrm>
              <a:prstGeom prst="rect">
                <a:avLst/>
              </a:prstGeom>
              <a:blipFill>
                <a:blip r:embed="rId3"/>
                <a:stretch>
                  <a:fillRect l="-73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64254F-90B8-A3FC-1AF2-0E25F18C6256}"/>
                  </a:ext>
                </a:extLst>
              </p:cNvPr>
              <p:cNvSpPr txBox="1"/>
              <p:nvPr/>
            </p:nvSpPr>
            <p:spPr>
              <a:xfrm>
                <a:off x="308203" y="5539230"/>
                <a:ext cx="106500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Destroying time is the same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values at the same initial conditions.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64254F-90B8-A3FC-1AF2-0E25F18C6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3" y="5539230"/>
                <a:ext cx="10650031" cy="461665"/>
              </a:xfrm>
              <a:prstGeom prst="rect">
                <a:avLst/>
              </a:prstGeom>
              <a:blipFill>
                <a:blip r:embed="rId4"/>
                <a:stretch>
                  <a:fillRect l="-80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27B8235-8B84-3FC3-A5CD-74E7DEA6CBD5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Conclusion</a:t>
            </a:r>
          </a:p>
        </p:txBody>
      </p:sp>
      <p:sp>
        <p:nvSpPr>
          <p:cNvPr id="11" name="Flowchart: Off-page Connector 10">
            <a:extLst>
              <a:ext uri="{FF2B5EF4-FFF2-40B4-BE49-F238E27FC236}">
                <a16:creationId xmlns:a16="http://schemas.microsoft.com/office/drawing/2014/main" id="{EDB1D8DA-C966-6BF8-0485-29BCB4603E75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3FD80-28D9-0C4D-EC57-788697B34AF0}"/>
              </a:ext>
            </a:extLst>
          </p:cNvPr>
          <p:cNvSpPr txBox="1"/>
          <p:nvPr/>
        </p:nvSpPr>
        <p:spPr>
          <a:xfrm>
            <a:off x="308203" y="2204784"/>
            <a:ext cx="1149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th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Order Runge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Kutta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Method and Euler Method give almost same results for lesser h values.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3B75-190E-5835-63A4-43A7C7E26618}"/>
              </a:ext>
            </a:extLst>
          </p:cNvPr>
          <p:cNvSpPr txBox="1"/>
          <p:nvPr/>
        </p:nvSpPr>
        <p:spPr>
          <a:xfrm>
            <a:off x="308203" y="3223062"/>
            <a:ext cx="1151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th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Order Runge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Kutta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Method gives more accurate results than Euler Method for higher h values.</a:t>
            </a:r>
          </a:p>
        </p:txBody>
      </p:sp>
    </p:spTree>
    <p:extLst>
      <p:ext uri="{BB962C8B-B14F-4D97-AF65-F5344CB8AC3E}">
        <p14:creationId xmlns:p14="http://schemas.microsoft.com/office/powerpoint/2010/main" val="150256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5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13000" pressure="1"/>
                    </a14:imgEffect>
                  </a14:imgLayer>
                </a14:imgProps>
              </a:ext>
            </a:extLst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D41BF-4E99-75A0-6A3B-74220C99217E}"/>
              </a:ext>
            </a:extLst>
          </p:cNvPr>
          <p:cNvSpPr txBox="1"/>
          <p:nvPr/>
        </p:nvSpPr>
        <p:spPr>
          <a:xfrm>
            <a:off x="228321" y="1385456"/>
            <a:ext cx="62066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C1992-A008-B45E-B0F2-E033D861B3A2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1F328-5F9A-5358-7677-C1E8220F529E}"/>
              </a:ext>
            </a:extLst>
          </p:cNvPr>
          <p:cNvSpPr txBox="1"/>
          <p:nvPr/>
        </p:nvSpPr>
        <p:spPr>
          <a:xfrm>
            <a:off x="526915" y="1981499"/>
            <a:ext cx="111381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Baez, John C., and Derek K. Wise. "Lectures on classical mechanics." Manuscript.∗ This material is based upon work supported by the National Science Foundation under (2005). 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Goldstein, Herbert, Charles P. Poole, and John L.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Safko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"Classical mechanics. 3rd." (2002). 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Taylor, John R. "Post-Use Review: Classical Mechanics." (2004): 559-559.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Pang, Tao. "An introduction to computational physics." (1999): 94-95. 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Sastry, Shankar S. Introductory methods of numerical analysis. PHI Learning Pvt. Ltd., (2012).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56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uCut_20230130_120012494">
            <a:hlinkClick r:id="" action="ppaction://media"/>
            <a:extLst>
              <a:ext uri="{FF2B5EF4-FFF2-40B4-BE49-F238E27FC236}">
                <a16:creationId xmlns:a16="http://schemas.microsoft.com/office/drawing/2014/main" id="{6AA8A9A6-4F92-AC22-5451-A94BA0E6ED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B6AD78-7EAF-6240-837B-140DCE9A452A}"/>
              </a:ext>
            </a:extLst>
          </p:cNvPr>
          <p:cNvSpPr txBox="1"/>
          <p:nvPr/>
        </p:nvSpPr>
        <p:spPr>
          <a:xfrm>
            <a:off x="364944" y="1566952"/>
            <a:ext cx="57310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chemeClr val="bg2">
                    <a:lumMod val="25000"/>
                  </a:schemeClr>
                </a:solidFill>
                <a:latin typeface="Bradley Hand ITC" panose="03070402050302030203" pitchFamily="66" charset="0"/>
              </a:rPr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C3203-C26C-DB8C-921C-97829B066932}"/>
              </a:ext>
            </a:extLst>
          </p:cNvPr>
          <p:cNvSpPr txBox="1"/>
          <p:nvPr/>
        </p:nvSpPr>
        <p:spPr>
          <a:xfrm>
            <a:off x="9346160" y="6533858"/>
            <a:ext cx="27525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https://www.gettyimages.com/photos/question-mark</a:t>
            </a:r>
            <a:endParaRPr 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86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E61490-EBB6-2F49-300D-22B3F93095AF}"/>
              </a:ext>
            </a:extLst>
          </p:cNvPr>
          <p:cNvSpPr txBox="1"/>
          <p:nvPr/>
        </p:nvSpPr>
        <p:spPr>
          <a:xfrm>
            <a:off x="4641044" y="6531424"/>
            <a:ext cx="7504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https://www.istockphoto.com/photo/thank-you-message-for-card-presentation-business-expressing-gratitude-acknowledgment-gm1397892955-452185473</a:t>
            </a:r>
            <a:endParaRPr 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5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82843B-C25A-6A68-3945-5A5F9EB3F191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  <a:cs typeface="Baloo" panose="03080902040302020200" pitchFamily="66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672F7-68F8-9C4B-2B30-81B4483F886C}"/>
              </a:ext>
            </a:extLst>
          </p:cNvPr>
          <p:cNvSpPr txBox="1"/>
          <p:nvPr/>
        </p:nvSpPr>
        <p:spPr>
          <a:xfrm>
            <a:off x="3798224" y="1480116"/>
            <a:ext cx="371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System descriptions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E38DD-AAA6-273C-4C1F-092343D01ECB}"/>
              </a:ext>
            </a:extLst>
          </p:cNvPr>
          <p:cNvSpPr txBox="1"/>
          <p:nvPr/>
        </p:nvSpPr>
        <p:spPr>
          <a:xfrm>
            <a:off x="3798224" y="2337641"/>
            <a:ext cx="4595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Euler-Lagrange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5F766-93BC-5A4A-6CF4-2E90676AC3A0}"/>
              </a:ext>
            </a:extLst>
          </p:cNvPr>
          <p:cNvSpPr txBox="1"/>
          <p:nvPr/>
        </p:nvSpPr>
        <p:spPr>
          <a:xfrm>
            <a:off x="3798224" y="3195166"/>
            <a:ext cx="3656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Numerical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C022B-5D8A-6EA0-EAF3-37BCFE421007}"/>
              </a:ext>
            </a:extLst>
          </p:cNvPr>
          <p:cNvSpPr txBox="1"/>
          <p:nvPr/>
        </p:nvSpPr>
        <p:spPr>
          <a:xfrm>
            <a:off x="3798224" y="4052691"/>
            <a:ext cx="3696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Analysis and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A2791-D5C0-27DF-52C8-E973561304CA}"/>
              </a:ext>
            </a:extLst>
          </p:cNvPr>
          <p:cNvSpPr txBox="1"/>
          <p:nvPr/>
        </p:nvSpPr>
        <p:spPr>
          <a:xfrm>
            <a:off x="3798224" y="491021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7134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9922F4-DCAE-8960-E191-FD286C6A1CEC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SYSTEM DESCRIPTION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9EFAA6-0F55-E90D-A438-AF288C9B4BE4}"/>
              </a:ext>
            </a:extLst>
          </p:cNvPr>
          <p:cNvGrpSpPr/>
          <p:nvPr/>
        </p:nvGrpSpPr>
        <p:grpSpPr>
          <a:xfrm>
            <a:off x="8042986" y="1017137"/>
            <a:ext cx="4021493" cy="5682143"/>
            <a:chOff x="8098969" y="989145"/>
            <a:chExt cx="4021493" cy="568214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83D1775-115F-708E-50AB-7DEF70CE8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75" t="31659" r="30274" b="31603"/>
            <a:stretch/>
          </p:blipFill>
          <p:spPr>
            <a:xfrm>
              <a:off x="8164282" y="989145"/>
              <a:ext cx="3890865" cy="273366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E7AD42-8283-1E22-451D-24F26A7E6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6" t="34150" r="29143" b="33605"/>
            <a:stretch/>
          </p:blipFill>
          <p:spPr>
            <a:xfrm>
              <a:off x="8098969" y="3722814"/>
              <a:ext cx="4021493" cy="29484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F5F2B2-2C0D-853F-77B0-6FD97886289A}"/>
              </a:ext>
            </a:extLst>
          </p:cNvPr>
          <p:cNvSpPr txBox="1"/>
          <p:nvPr/>
        </p:nvSpPr>
        <p:spPr>
          <a:xfrm>
            <a:off x="127521" y="1388342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String is massless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90922-9EFC-6AFE-D7BD-060761C7A787}"/>
              </a:ext>
            </a:extLst>
          </p:cNvPr>
          <p:cNvSpPr txBox="1"/>
          <p:nvPr/>
        </p:nvSpPr>
        <p:spPr>
          <a:xfrm>
            <a:off x="127521" y="2029860"/>
            <a:ext cx="332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Surface is frictionless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688288-1414-0976-56E8-681AF453A188}"/>
                  </a:ext>
                </a:extLst>
              </p:cNvPr>
              <p:cNvSpPr txBox="1"/>
              <p:nvPr/>
            </p:nvSpPr>
            <p:spPr>
              <a:xfrm>
                <a:off x="127521" y="4841961"/>
                <a:ext cx="549002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Generalized coordinates</a:t>
                </a:r>
                <a:r>
                  <a:rPr lang="en-US" sz="2000" baseline="30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hlinkClick r:id="rId4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[1]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Ɵ</m:t>
                    </m:r>
                  </m:oMath>
                </a14:m>
                <a:r>
                  <a:rPr lang="en-US" sz="2400" i="0" dirty="0">
                    <a:solidFill>
                      <a:srgbClr val="202124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i="0" dirty="0">
                  <a:solidFill>
                    <a:srgbClr val="202124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688288-1414-0976-56E8-681AF453A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1" y="4841961"/>
                <a:ext cx="5490029" cy="738664"/>
              </a:xfrm>
              <a:prstGeom prst="rect">
                <a:avLst/>
              </a:prstGeom>
              <a:blipFill>
                <a:blip r:embed="rId5"/>
                <a:stretch>
                  <a:fillRect l="-1554" t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F12D08-A3FF-3A19-EF2D-9DFCB470D36F}"/>
                  </a:ext>
                </a:extLst>
              </p:cNvPr>
              <p:cNvSpPr txBox="1"/>
              <p:nvPr/>
            </p:nvSpPr>
            <p:spPr>
              <a:xfrm>
                <a:off x="127521" y="2671378"/>
                <a:ext cx="46522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Equation of constrain,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F12D08-A3FF-3A19-EF2D-9DFCB470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1" y="2671378"/>
                <a:ext cx="4652236" cy="461665"/>
              </a:xfrm>
              <a:prstGeom prst="rect">
                <a:avLst/>
              </a:prstGeom>
              <a:blipFill>
                <a:blip r:embed="rId6"/>
                <a:stretch>
                  <a:fillRect l="-183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46341B-EB52-99E1-52C2-12853702400E}"/>
                  </a:ext>
                </a:extLst>
              </p:cNvPr>
              <p:cNvSpPr txBox="1"/>
              <p:nvPr/>
            </p:nvSpPr>
            <p:spPr>
              <a:xfrm>
                <a:off x="127521" y="4116831"/>
                <a:ext cx="4392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Potential energy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𝑔𝑠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46341B-EB52-99E1-52C2-128537024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1" y="4116831"/>
                <a:ext cx="4392485" cy="461665"/>
              </a:xfrm>
              <a:prstGeom prst="rect">
                <a:avLst/>
              </a:prstGeom>
              <a:blipFill>
                <a:blip r:embed="rId7"/>
                <a:stretch>
                  <a:fillRect l="-1944" t="-10526" r="-27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C7FCAE-6A7C-FDF2-EF8E-753EF37B2F91}"/>
                  </a:ext>
                </a:extLst>
              </p:cNvPr>
              <p:cNvSpPr txBox="1"/>
              <p:nvPr/>
            </p:nvSpPr>
            <p:spPr>
              <a:xfrm>
                <a:off x="127521" y="3312896"/>
                <a:ext cx="6678880" cy="62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rgbClr val="20212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Kinetic energy 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sz="2400" i="1" dirty="0" smtClean="0">
                                    <a:solidFill>
                                      <a:srgbClr val="2021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2021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sz="2400" i="1" smtClean="0">
                                    <a:solidFill>
                                      <a:srgbClr val="20212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l-GR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C7FCAE-6A7C-FDF2-EF8E-753EF37B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1" y="3312896"/>
                <a:ext cx="6678880" cy="624082"/>
              </a:xfrm>
              <a:prstGeom prst="rect">
                <a:avLst/>
              </a:prstGeom>
              <a:blipFill>
                <a:blip r:embed="rId8"/>
                <a:stretch>
                  <a:fillRect l="-1277" b="-5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0B4A82-6D21-D922-68B6-C8ACAD70353D}"/>
                  </a:ext>
                </a:extLst>
              </p:cNvPr>
              <p:cNvSpPr txBox="1"/>
              <p:nvPr/>
            </p:nvSpPr>
            <p:spPr>
              <a:xfrm>
                <a:off x="127521" y="5483903"/>
                <a:ext cx="8012963" cy="983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Lagrangian</a:t>
                </a:r>
                <a:r>
                  <a:rPr lang="en-US" sz="2000" baseline="30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hlinkClick r:id="rId4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[1,2,3]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Ɵ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𝑔𝑙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𝑔𝑟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0B4A82-6D21-D922-68B6-C8ACAD703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1" y="5483903"/>
                <a:ext cx="8012963" cy="983218"/>
              </a:xfrm>
              <a:prstGeom prst="rect">
                <a:avLst/>
              </a:prstGeom>
              <a:blipFill>
                <a:blip r:embed="rId9"/>
                <a:stretch>
                  <a:fillRect l="-1065" t="-4969" b="-4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645F0186-07C8-620E-117E-0760B95F58A2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0A9A00-D1FF-9A12-E603-2127C32E3DEC}"/>
                  </a:ext>
                </a:extLst>
              </p:cNvPr>
              <p:cNvSpPr txBox="1"/>
              <p:nvPr/>
            </p:nvSpPr>
            <p:spPr>
              <a:xfrm>
                <a:off x="8546840" y="3133043"/>
                <a:ext cx="614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0A9A00-D1FF-9A12-E603-2127C32E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40" y="3133043"/>
                <a:ext cx="614271" cy="276999"/>
              </a:xfrm>
              <a:prstGeom prst="rect">
                <a:avLst/>
              </a:prstGeom>
              <a:blipFill>
                <a:blip r:embed="rId10"/>
                <a:stretch>
                  <a:fillRect l="-4950" r="-891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60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/>
      <p:bldP spid="29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3326B2-35E0-6798-21D0-51AAB48C71F5}"/>
                  </a:ext>
                </a:extLst>
              </p:cNvPr>
              <p:cNvSpPr txBox="1"/>
              <p:nvPr/>
            </p:nvSpPr>
            <p:spPr>
              <a:xfrm>
                <a:off x="2206822" y="3416343"/>
                <a:ext cx="7778357" cy="954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l-G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sz="2400" i="1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l-G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sz="2400" i="1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l-G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constant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angular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momentum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3326B2-35E0-6798-21D0-51AAB48C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22" y="3416343"/>
                <a:ext cx="7778357" cy="954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671BB2-4E05-B278-2D8F-FBE32BC641DB}"/>
                  </a:ext>
                </a:extLst>
              </p:cNvPr>
              <p:cNvSpPr txBox="1"/>
              <p:nvPr/>
            </p:nvSpPr>
            <p:spPr>
              <a:xfrm>
                <a:off x="2743416" y="2655036"/>
                <a:ext cx="670516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den>
                    </m:f>
                    <m:r>
                      <a:rPr lang="en-US" sz="2400" b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0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acc>
                      <m:accPr>
                        <m:chr m:val="̈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solidFill>
                                  <a:srgbClr val="20212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l-GR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  <m:sup>
                        <m:r>
                          <a:rPr lang="en-US" sz="2400" b="0" i="1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671BB2-4E05-B278-2D8F-FBE32BC64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416" y="2655036"/>
                <a:ext cx="6705169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82A8C44-43DE-3004-7BA9-986C76181A00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EULER-LAGRANGE 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80BA7-404F-A6F0-877F-90D20B2DB350}"/>
              </a:ext>
            </a:extLst>
          </p:cNvPr>
          <p:cNvSpPr txBox="1"/>
          <p:nvPr/>
        </p:nvSpPr>
        <p:spPr>
          <a:xfrm>
            <a:off x="9084383" y="12421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CE78D65D-A519-F4DA-4CF0-A2D19F9DA721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86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AB3C61-5F6E-6F56-70C3-2B2D8A0653C4}"/>
              </a:ext>
            </a:extLst>
          </p:cNvPr>
          <p:cNvSpPr txBox="1"/>
          <p:nvPr/>
        </p:nvSpPr>
        <p:spPr>
          <a:xfrm>
            <a:off x="4789809" y="2776864"/>
            <a:ext cx="2670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Euler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44AF7-0266-868E-2739-81DB05A3B752}"/>
              </a:ext>
            </a:extLst>
          </p:cNvPr>
          <p:cNvSpPr txBox="1"/>
          <p:nvPr/>
        </p:nvSpPr>
        <p:spPr>
          <a:xfrm>
            <a:off x="3527990" y="3557916"/>
            <a:ext cx="5136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8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th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Order Runge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Kutta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D686F-6AA5-FF08-928D-1AD51B00D25E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NUMERICAL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85625-6519-ACA1-BE4E-302E2F7E5A21}"/>
              </a:ext>
            </a:extLst>
          </p:cNvPr>
          <p:cNvSpPr txBox="1"/>
          <p:nvPr/>
        </p:nvSpPr>
        <p:spPr>
          <a:xfrm>
            <a:off x="8322906" y="124217"/>
            <a:ext cx="513282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aseline="30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[4,5]</a:t>
            </a:r>
            <a:endParaRPr lang="en-US" sz="2000" baseline="30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67C7B7E0-136B-3267-5E8E-AB344A65B56F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86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1CA2D3-27EB-EF5F-F58E-8F0D44AA3DED}"/>
              </a:ext>
            </a:extLst>
          </p:cNvPr>
          <p:cNvSpPr/>
          <p:nvPr/>
        </p:nvSpPr>
        <p:spPr>
          <a:xfrm>
            <a:off x="0" y="0"/>
            <a:ext cx="12192000" cy="8024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EULER METHOD</a:t>
            </a:r>
            <a:endParaRPr lang="en-US" sz="3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AF432E-CB20-77ED-4AD6-3F78496A65BE}"/>
              </a:ext>
            </a:extLst>
          </p:cNvPr>
          <p:cNvGrpSpPr/>
          <p:nvPr/>
        </p:nvGrpSpPr>
        <p:grpSpPr>
          <a:xfrm>
            <a:off x="3665803" y="1897711"/>
            <a:ext cx="3980860" cy="1422930"/>
            <a:chOff x="3665803" y="1897711"/>
            <a:chExt cx="3980860" cy="1422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ABBAEF-EA10-13CD-CC12-B3A9CF8D4D9F}"/>
                </a:ext>
              </a:extLst>
            </p:cNvPr>
            <p:cNvSpPr txBox="1"/>
            <p:nvPr/>
          </p:nvSpPr>
          <p:spPr>
            <a:xfrm>
              <a:off x="3665803" y="1897711"/>
              <a:ext cx="3382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Differential equation,</a:t>
              </a:r>
              <a:r>
                <a:rPr lang="en-US" sz="2400" dirty="0">
                  <a:effectLst/>
                  <a:cs typeface="Times New Roman" panose="02020603050405020304" pitchFamily="18" charset="0"/>
                </a:rPr>
                <a:t> 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817D745-613A-0056-E765-0B65AAE3C018}"/>
                    </a:ext>
                  </a:extLst>
                </p:cNvPr>
                <p:cNvSpPr txBox="1"/>
                <p:nvPr/>
              </p:nvSpPr>
              <p:spPr>
                <a:xfrm>
                  <a:off x="5924012" y="2619359"/>
                  <a:ext cx="1722651" cy="7012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817D745-613A-0056-E765-0B65AAE3C0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012" y="2619359"/>
                  <a:ext cx="1722651" cy="70128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5835DE-DB76-B998-F99E-573502C52344}"/>
              </a:ext>
            </a:extLst>
          </p:cNvPr>
          <p:cNvGrpSpPr/>
          <p:nvPr/>
        </p:nvGrpSpPr>
        <p:grpSpPr>
          <a:xfrm>
            <a:off x="3665803" y="3580624"/>
            <a:ext cx="4860395" cy="1904961"/>
            <a:chOff x="3665803" y="3580624"/>
            <a:chExt cx="4860395" cy="1904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5813DA1-1025-D2B6-BC78-F46DA2180D5C}"/>
                    </a:ext>
                  </a:extLst>
                </p:cNvPr>
                <p:cNvSpPr txBox="1"/>
                <p:nvPr/>
              </p:nvSpPr>
              <p:spPr>
                <a:xfrm>
                  <a:off x="5137579" y="4302272"/>
                  <a:ext cx="32955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h𝑓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5813DA1-1025-D2B6-BC78-F46DA2180D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7579" y="4302272"/>
                  <a:ext cx="3295518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185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6FF3E6-99F5-9D11-63F4-8548A2113AF0}"/>
                </a:ext>
              </a:extLst>
            </p:cNvPr>
            <p:cNvSpPr txBox="1"/>
            <p:nvPr/>
          </p:nvSpPr>
          <p:spPr>
            <a:xfrm>
              <a:off x="3665803" y="3580624"/>
              <a:ext cx="16866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Solution,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EA01AD-D173-903B-7136-78D0441D20B5}"/>
                </a:ext>
              </a:extLst>
            </p:cNvPr>
            <p:cNvGrpSpPr/>
            <p:nvPr/>
          </p:nvGrpSpPr>
          <p:grpSpPr>
            <a:xfrm>
              <a:off x="5044476" y="5023920"/>
              <a:ext cx="3481722" cy="461665"/>
              <a:chOff x="3336587" y="4931923"/>
              <a:chExt cx="3481722" cy="4616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76309FC-E5A0-F291-DACC-C77D05FE043B}"/>
                      </a:ext>
                    </a:extLst>
                  </p:cNvPr>
                  <p:cNvSpPr txBox="1"/>
                  <p:nvPr/>
                </p:nvSpPr>
                <p:spPr>
                  <a:xfrm>
                    <a:off x="4323845" y="4931923"/>
                    <a:ext cx="249446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=0,1,2,3……..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76309FC-E5A0-F291-DACC-C77D05FE04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3845" y="4931923"/>
                    <a:ext cx="249446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8CE351-6D49-FD28-E742-DAA80C75FBB2}"/>
                  </a:ext>
                </a:extLst>
              </p:cNvPr>
              <p:cNvSpPr txBox="1"/>
              <p:nvPr/>
            </p:nvSpPr>
            <p:spPr>
              <a:xfrm>
                <a:off x="3336587" y="4931923"/>
                <a:ext cx="1076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where,</a:t>
                </a:r>
              </a:p>
            </p:txBody>
          </p:sp>
        </p:grpSp>
      </p:grp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35A8457B-B8D8-C173-D648-3E5165783D6E}"/>
              </a:ext>
            </a:extLst>
          </p:cNvPr>
          <p:cNvSpPr/>
          <p:nvPr/>
        </p:nvSpPr>
        <p:spPr>
          <a:xfrm>
            <a:off x="11579290" y="0"/>
            <a:ext cx="522515" cy="802433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15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F3096B-381B-B4C0-B183-20FE38CFC2A5}"/>
                  </a:ext>
                </a:extLst>
              </p:cNvPr>
              <p:cNvSpPr txBox="1"/>
              <p:nvPr/>
            </p:nvSpPr>
            <p:spPr>
              <a:xfrm>
                <a:off x="3288693" y="2626807"/>
                <a:ext cx="5614614" cy="630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Ɵ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Ɵ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h𝑓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Ɵ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Ɵ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F3096B-381B-B4C0-B183-20FE38CFC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93" y="2626807"/>
                <a:ext cx="5614614" cy="630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970D39-DECD-99B8-078F-226160EEDCA8}"/>
                  </a:ext>
                </a:extLst>
              </p:cNvPr>
              <p:cNvSpPr txBox="1"/>
              <p:nvPr/>
            </p:nvSpPr>
            <p:spPr>
              <a:xfrm>
                <a:off x="3343868" y="3667804"/>
                <a:ext cx="5504264" cy="521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h𝑞</m:t>
                    </m:r>
                    <m:d>
                      <m:d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970D39-DECD-99B8-078F-226160EED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868" y="3667804"/>
                <a:ext cx="5504264" cy="521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A6CD628-0776-D657-CCDB-1B8CB8946C43}"/>
              </a:ext>
            </a:extLst>
          </p:cNvPr>
          <p:cNvSpPr/>
          <p:nvPr/>
        </p:nvSpPr>
        <p:spPr>
          <a:xfrm>
            <a:off x="0" y="-1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SOLUTIONS OF THE EQUATION OF MOTION BY EULER METHOD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76181C-09C1-215D-0B35-52BA3CDA7ED9}"/>
              </a:ext>
            </a:extLst>
          </p:cNvPr>
          <p:cNvGrpSpPr/>
          <p:nvPr/>
        </p:nvGrpSpPr>
        <p:grpSpPr>
          <a:xfrm>
            <a:off x="1859328" y="4445266"/>
            <a:ext cx="8473345" cy="1378075"/>
            <a:chOff x="1859328" y="4445266"/>
            <a:chExt cx="8473345" cy="1378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38BAA7A-C9FC-7ACE-0AF6-85B5668AC617}"/>
                    </a:ext>
                  </a:extLst>
                </p:cNvPr>
                <p:cNvSpPr txBox="1"/>
                <p:nvPr/>
              </p:nvSpPr>
              <p:spPr>
                <a:xfrm>
                  <a:off x="1859328" y="4445266"/>
                  <a:ext cx="8473345" cy="7222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q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h𝑠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Ɵ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38BAA7A-C9FC-7ACE-0AF6-85B5668AC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328" y="4445266"/>
                  <a:ext cx="8473345" cy="7222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D10594-336E-E6BC-3B5B-38D51805249D}"/>
                </a:ext>
              </a:extLst>
            </p:cNvPr>
            <p:cNvGrpSpPr/>
            <p:nvPr/>
          </p:nvGrpSpPr>
          <p:grpSpPr>
            <a:xfrm>
              <a:off x="4568250" y="5423231"/>
              <a:ext cx="3055500" cy="400110"/>
              <a:chOff x="1313182" y="6326155"/>
              <a:chExt cx="3055500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3F480406-0F0B-7071-1972-0D114534A2C5}"/>
                      </a:ext>
                    </a:extLst>
                  </p:cNvPr>
                  <p:cNvSpPr txBox="1"/>
                  <p:nvPr/>
                </p:nvSpPr>
                <p:spPr>
                  <a:xfrm>
                    <a:off x="2248678" y="6326155"/>
                    <a:ext cx="212000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=0,1,2,3……..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6632DD5-2E98-1579-872F-936928727C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8678" y="6326155"/>
                    <a:ext cx="2120004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5EA74A-05AC-E8D2-BB34-639A120197AC}"/>
                  </a:ext>
                </a:extLst>
              </p:cNvPr>
              <p:cNvSpPr txBox="1"/>
              <p:nvPr/>
            </p:nvSpPr>
            <p:spPr>
              <a:xfrm>
                <a:off x="1313182" y="6326155"/>
                <a:ext cx="9269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where,</a:t>
                </a:r>
              </a:p>
            </p:txBody>
          </p:sp>
        </p:grpSp>
      </p:grpSp>
      <p:sp>
        <p:nvSpPr>
          <p:cNvPr id="12" name="Flowchart: Off-page Connector 11">
            <a:extLst>
              <a:ext uri="{FF2B5EF4-FFF2-40B4-BE49-F238E27FC236}">
                <a16:creationId xmlns:a16="http://schemas.microsoft.com/office/drawing/2014/main" id="{2D34EE87-7D17-9BFE-E3F1-A61CDE87FC67}"/>
              </a:ext>
            </a:extLst>
          </p:cNvPr>
          <p:cNvSpPr/>
          <p:nvPr/>
        </p:nvSpPr>
        <p:spPr>
          <a:xfrm>
            <a:off x="11579290" y="0"/>
            <a:ext cx="522515" cy="1569659"/>
          </a:xfrm>
          <a:prstGeom prst="flowChartOffpage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548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1704</Words>
  <Application>Microsoft Office PowerPoint</Application>
  <PresentationFormat>Widescreen</PresentationFormat>
  <Paragraphs>168</Paragraphs>
  <Slides>31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Bradley Hand ITC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Muhaimenur Rahman</dc:creator>
  <cp:lastModifiedBy>Muhaimenur Rahman</cp:lastModifiedBy>
  <cp:revision>72</cp:revision>
  <dcterms:created xsi:type="dcterms:W3CDTF">2022-09-28T08:20:33Z</dcterms:created>
  <dcterms:modified xsi:type="dcterms:W3CDTF">2023-02-21T18:05:38Z</dcterms:modified>
</cp:coreProperties>
</file>